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4" r:id="rId2"/>
    <p:sldMasterId id="2147483702" r:id="rId3"/>
    <p:sldMasterId id="2147483744" r:id="rId4"/>
    <p:sldMasterId id="2147483757" r:id="rId5"/>
    <p:sldMasterId id="2147483792" r:id="rId6"/>
    <p:sldMasterId id="2147483803" r:id="rId7"/>
  </p:sldMasterIdLst>
  <p:notesMasterIdLst>
    <p:notesMasterId r:id="rId30"/>
  </p:notesMasterIdLst>
  <p:sldIdLst>
    <p:sldId id="316" r:id="rId8"/>
    <p:sldId id="1318" r:id="rId9"/>
    <p:sldId id="1541" r:id="rId10"/>
    <p:sldId id="1571" r:id="rId11"/>
    <p:sldId id="1542" r:id="rId12"/>
    <p:sldId id="1555" r:id="rId13"/>
    <p:sldId id="1545" r:id="rId14"/>
    <p:sldId id="1548" r:id="rId15"/>
    <p:sldId id="1549" r:id="rId16"/>
    <p:sldId id="1552" r:id="rId17"/>
    <p:sldId id="1557" r:id="rId18"/>
    <p:sldId id="1558" r:id="rId19"/>
    <p:sldId id="1546" r:id="rId20"/>
    <p:sldId id="1570" r:id="rId21"/>
    <p:sldId id="1568" r:id="rId22"/>
    <p:sldId id="1569" r:id="rId23"/>
    <p:sldId id="1559" r:id="rId24"/>
    <p:sldId id="1561" r:id="rId25"/>
    <p:sldId id="1567" r:id="rId26"/>
    <p:sldId id="1562" r:id="rId27"/>
    <p:sldId id="1564" r:id="rId28"/>
    <p:sldId id="156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9248EF5-AAE7-7C46-A1EF-988F3E3464B3}">
          <p14:sldIdLst>
            <p14:sldId id="316"/>
            <p14:sldId id="1318"/>
            <p14:sldId id="1541"/>
            <p14:sldId id="1571"/>
            <p14:sldId id="1542"/>
            <p14:sldId id="1555"/>
            <p14:sldId id="1545"/>
            <p14:sldId id="1548"/>
            <p14:sldId id="1549"/>
            <p14:sldId id="1552"/>
            <p14:sldId id="1557"/>
            <p14:sldId id="1558"/>
            <p14:sldId id="1546"/>
            <p14:sldId id="1570"/>
            <p14:sldId id="1568"/>
            <p14:sldId id="1569"/>
            <p14:sldId id="1559"/>
            <p14:sldId id="1561"/>
            <p14:sldId id="1567"/>
            <p14:sldId id="1562"/>
            <p14:sldId id="1564"/>
            <p14:sldId id="1566"/>
          </p14:sldIdLst>
        </p14:section>
        <p14:section name="default section" id="{C27EC4AF-CE54-8344-BA3A-7E6027AEB9CD}">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B5FC8F-B283-A51B-0B35-0020B7032712}" name="Katarina Lorentzon" initials="KL" userId="S::katarina.lorentzon@ri.se::485676d8-5e0a-486f-a49d-950a5074926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Ulrika Georgsson" initials="UG" lastIdx="1" clrIdx="0">
    <p:extLst>
      <p:ext uri="{19B8F6BF-5375-455C-9EA6-DF929625EA0E}">
        <p15:presenceInfo xmlns:p15="http://schemas.microsoft.com/office/powerpoint/2012/main" userId="S-1-5-21-2241567986-634988314-1362343010-3162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2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922" autoAdjust="0"/>
    <p:restoredTop sz="60142" autoAdjust="0"/>
  </p:normalViewPr>
  <p:slideViewPr>
    <p:cSldViewPr snapToGrid="0">
      <p:cViewPr varScale="1">
        <p:scale>
          <a:sx n="55" d="100"/>
          <a:sy n="55" d="100"/>
        </p:scale>
        <p:origin x="1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05C698-1FC6-C847-97BB-83FE82454ABB}" type="doc">
      <dgm:prSet loTypeId="urn:microsoft.com/office/officeart/2005/8/layout/pyramid2" loCatId="pyramid" qsTypeId="urn:microsoft.com/office/officeart/2005/8/quickstyle/simple1" qsCatId="simple" csTypeId="urn:microsoft.com/office/officeart/2005/8/colors/accent4_5" csCatId="accent4" phldr="1"/>
      <dgm:spPr/>
    </dgm:pt>
    <dgm:pt modelId="{0013EC52-AA44-0443-8144-D52B4F3F75B6}">
      <dgm:prSet phldrT="[Text]"/>
      <dgm:spPr/>
      <dgm:t>
        <a:bodyPr/>
        <a:lstStyle/>
        <a:p>
          <a:r>
            <a:rPr lang="en-US" dirty="0"/>
            <a:t>Complementary (c) - PCR</a:t>
          </a:r>
        </a:p>
      </dgm:t>
    </dgm:pt>
    <dgm:pt modelId="{9FAFD09B-4600-DD48-9CCF-C1C8FBA35AA0}" type="parTrans" cxnId="{3F7309A9-084D-EB42-8DAA-FA01DA682989}">
      <dgm:prSet/>
      <dgm:spPr/>
      <dgm:t>
        <a:bodyPr/>
        <a:lstStyle/>
        <a:p>
          <a:endParaRPr lang="en-US"/>
        </a:p>
      </dgm:t>
    </dgm:pt>
    <dgm:pt modelId="{2A6E8617-A38F-C140-85BC-B49113CA1BE1}" type="sibTrans" cxnId="{3F7309A9-084D-EB42-8DAA-FA01DA682989}">
      <dgm:prSet/>
      <dgm:spPr/>
      <dgm:t>
        <a:bodyPr/>
        <a:lstStyle/>
        <a:p>
          <a:endParaRPr lang="en-US"/>
        </a:p>
      </dgm:t>
    </dgm:pt>
    <dgm:pt modelId="{0AADCB5B-EF97-C54C-9675-79DE18F8AA28}">
      <dgm:prSet phldrT="[Text]"/>
      <dgm:spPr/>
      <dgm:t>
        <a:bodyPr/>
        <a:lstStyle/>
        <a:p>
          <a:r>
            <a:rPr lang="en-US" dirty="0"/>
            <a:t>Product </a:t>
          </a:r>
          <a:r>
            <a:rPr lang="en-US" dirty="0" err="1"/>
            <a:t>Caregory</a:t>
          </a:r>
          <a:r>
            <a:rPr lang="en-US" dirty="0"/>
            <a:t> Rules</a:t>
          </a:r>
        </a:p>
      </dgm:t>
    </dgm:pt>
    <dgm:pt modelId="{6B2D1E32-547B-CF42-B5F5-6FCACBFABDEB}" type="parTrans" cxnId="{4A701DA2-4444-E147-8CDD-31CABB14393A}">
      <dgm:prSet/>
      <dgm:spPr/>
      <dgm:t>
        <a:bodyPr/>
        <a:lstStyle/>
        <a:p>
          <a:endParaRPr lang="en-US"/>
        </a:p>
      </dgm:t>
    </dgm:pt>
    <dgm:pt modelId="{72993985-FB93-E741-A297-0D23BE4FB36A}" type="sibTrans" cxnId="{4A701DA2-4444-E147-8CDD-31CABB14393A}">
      <dgm:prSet/>
      <dgm:spPr/>
      <dgm:t>
        <a:bodyPr/>
        <a:lstStyle/>
        <a:p>
          <a:endParaRPr lang="en-US"/>
        </a:p>
      </dgm:t>
    </dgm:pt>
    <dgm:pt modelId="{03590FBA-0795-A74C-815E-006B374BBC07}">
      <dgm:prSet phldrT="[Text]"/>
      <dgm:spPr/>
      <dgm:t>
        <a:bodyPr/>
        <a:lstStyle/>
        <a:p>
          <a:r>
            <a:rPr lang="en-US" dirty="0"/>
            <a:t>EN 15804 / ISO 21930</a:t>
          </a:r>
        </a:p>
      </dgm:t>
    </dgm:pt>
    <dgm:pt modelId="{12AF7BB8-1EAD-3342-8FD8-B53C3BCB79B6}" type="parTrans" cxnId="{4BF9F790-F7C7-1246-B048-84E78A5DCFA2}">
      <dgm:prSet/>
      <dgm:spPr/>
      <dgm:t>
        <a:bodyPr/>
        <a:lstStyle/>
        <a:p>
          <a:endParaRPr lang="en-US"/>
        </a:p>
      </dgm:t>
    </dgm:pt>
    <dgm:pt modelId="{59C06FE1-4089-C34A-ABBC-EA8BCA27557D}" type="sibTrans" cxnId="{4BF9F790-F7C7-1246-B048-84E78A5DCFA2}">
      <dgm:prSet/>
      <dgm:spPr/>
      <dgm:t>
        <a:bodyPr/>
        <a:lstStyle/>
        <a:p>
          <a:endParaRPr lang="en-US"/>
        </a:p>
      </dgm:t>
    </dgm:pt>
    <dgm:pt modelId="{DDF05DE9-054A-7C45-B957-500BC0F6181F}">
      <dgm:prSet/>
      <dgm:spPr/>
      <dgm:t>
        <a:bodyPr/>
        <a:lstStyle/>
        <a:p>
          <a:r>
            <a:rPr lang="en-US" dirty="0"/>
            <a:t>General </a:t>
          </a:r>
          <a:r>
            <a:rPr lang="en-US" dirty="0" err="1"/>
            <a:t>Programme</a:t>
          </a:r>
          <a:r>
            <a:rPr lang="en-US" dirty="0"/>
            <a:t> Instructions</a:t>
          </a:r>
        </a:p>
      </dgm:t>
    </dgm:pt>
    <dgm:pt modelId="{DEA1DEA9-2FC4-EF42-B741-367B68EF9DA6}" type="parTrans" cxnId="{4CCB94A0-8013-5D45-8974-E78557B5005F}">
      <dgm:prSet/>
      <dgm:spPr/>
      <dgm:t>
        <a:bodyPr/>
        <a:lstStyle/>
        <a:p>
          <a:endParaRPr lang="en-US"/>
        </a:p>
      </dgm:t>
    </dgm:pt>
    <dgm:pt modelId="{4EBCD748-EE7E-FF46-84C0-4E921F474C9B}" type="sibTrans" cxnId="{4CCB94A0-8013-5D45-8974-E78557B5005F}">
      <dgm:prSet/>
      <dgm:spPr/>
      <dgm:t>
        <a:bodyPr/>
        <a:lstStyle/>
        <a:p>
          <a:endParaRPr lang="en-US"/>
        </a:p>
      </dgm:t>
    </dgm:pt>
    <dgm:pt modelId="{4883AF9B-E3EA-7F4B-B57D-37E9D93727C3}">
      <dgm:prSet/>
      <dgm:spPr/>
      <dgm:t>
        <a:bodyPr/>
        <a:lstStyle/>
        <a:p>
          <a:r>
            <a:rPr lang="en-US" dirty="0"/>
            <a:t>ISO 14025</a:t>
          </a:r>
        </a:p>
      </dgm:t>
    </dgm:pt>
    <dgm:pt modelId="{683726D6-30EC-6C4F-ABCC-ACEA4E4046CA}" type="parTrans" cxnId="{FD36760F-755F-1E49-945C-F149A0ABF073}">
      <dgm:prSet/>
      <dgm:spPr/>
      <dgm:t>
        <a:bodyPr/>
        <a:lstStyle/>
        <a:p>
          <a:endParaRPr lang="en-US"/>
        </a:p>
      </dgm:t>
    </dgm:pt>
    <dgm:pt modelId="{CC15BCFF-8EEA-414C-8B9C-85B2CD949150}" type="sibTrans" cxnId="{FD36760F-755F-1E49-945C-F149A0ABF073}">
      <dgm:prSet/>
      <dgm:spPr/>
      <dgm:t>
        <a:bodyPr/>
        <a:lstStyle/>
        <a:p>
          <a:endParaRPr lang="en-US"/>
        </a:p>
      </dgm:t>
    </dgm:pt>
    <dgm:pt modelId="{1CD6614A-8BE3-0D42-A431-2B977DC4F742}">
      <dgm:prSet/>
      <dgm:spPr/>
      <dgm:t>
        <a:bodyPr/>
        <a:lstStyle/>
        <a:p>
          <a:r>
            <a:rPr lang="en-US" dirty="0"/>
            <a:t>ISO 14040 / ISO 14044</a:t>
          </a:r>
        </a:p>
      </dgm:t>
    </dgm:pt>
    <dgm:pt modelId="{D43795B5-89EA-9E4C-BF36-420F9EF8833C}" type="parTrans" cxnId="{A30A8190-0A71-064B-9572-2B4A7DB5EFD5}">
      <dgm:prSet/>
      <dgm:spPr/>
      <dgm:t>
        <a:bodyPr/>
        <a:lstStyle/>
        <a:p>
          <a:endParaRPr lang="en-US"/>
        </a:p>
      </dgm:t>
    </dgm:pt>
    <dgm:pt modelId="{25BAB8CC-3DD8-7444-BADD-FB5BF490C79E}" type="sibTrans" cxnId="{A30A8190-0A71-064B-9572-2B4A7DB5EFD5}">
      <dgm:prSet/>
      <dgm:spPr/>
      <dgm:t>
        <a:bodyPr/>
        <a:lstStyle/>
        <a:p>
          <a:endParaRPr lang="en-US"/>
        </a:p>
      </dgm:t>
    </dgm:pt>
    <dgm:pt modelId="{A9390F74-9E58-0445-B32B-5D441DC4D907}">
      <dgm:prSet/>
      <dgm:spPr/>
      <dgm:t>
        <a:bodyPr/>
        <a:lstStyle/>
        <a:p>
          <a:r>
            <a:rPr lang="en-US" dirty="0"/>
            <a:t>ISO 9001 / ISO 14001</a:t>
          </a:r>
        </a:p>
      </dgm:t>
    </dgm:pt>
    <dgm:pt modelId="{281BCFEA-D534-C64F-9D43-469F472117D3}" type="parTrans" cxnId="{82A91DBD-33CD-664A-A5F3-139A023F28AF}">
      <dgm:prSet/>
      <dgm:spPr/>
      <dgm:t>
        <a:bodyPr/>
        <a:lstStyle/>
        <a:p>
          <a:endParaRPr lang="en-US"/>
        </a:p>
      </dgm:t>
    </dgm:pt>
    <dgm:pt modelId="{D8291472-069B-DE4D-95C4-5BCC384A8942}" type="sibTrans" cxnId="{82A91DBD-33CD-664A-A5F3-139A023F28AF}">
      <dgm:prSet/>
      <dgm:spPr/>
      <dgm:t>
        <a:bodyPr/>
        <a:lstStyle/>
        <a:p>
          <a:endParaRPr lang="en-US"/>
        </a:p>
      </dgm:t>
    </dgm:pt>
    <dgm:pt modelId="{2105408F-5BF9-374A-A9AB-194B321560C5}" type="pres">
      <dgm:prSet presAssocID="{2605C698-1FC6-C847-97BB-83FE82454ABB}" presName="compositeShape" presStyleCnt="0">
        <dgm:presLayoutVars>
          <dgm:dir/>
          <dgm:resizeHandles/>
        </dgm:presLayoutVars>
      </dgm:prSet>
      <dgm:spPr/>
    </dgm:pt>
    <dgm:pt modelId="{4625BDE1-8E9D-C447-97C8-FCAB71F3EEAD}" type="pres">
      <dgm:prSet presAssocID="{2605C698-1FC6-C847-97BB-83FE82454ABB}" presName="pyramid" presStyleLbl="node1" presStyleIdx="0" presStyleCnt="1" custLinFactNeighborX="-924"/>
      <dgm:spPr>
        <a:solidFill>
          <a:schemeClr val="accent4">
            <a:hueOff val="0"/>
            <a:satOff val="0"/>
            <a:lumOff val="0"/>
            <a:alpha val="58000"/>
          </a:schemeClr>
        </a:solidFill>
      </dgm:spPr>
    </dgm:pt>
    <dgm:pt modelId="{0827AD76-CE9E-AC4F-84A6-3280B2BD43DA}" type="pres">
      <dgm:prSet presAssocID="{2605C698-1FC6-C847-97BB-83FE82454ABB}" presName="theList" presStyleCnt="0"/>
      <dgm:spPr/>
    </dgm:pt>
    <dgm:pt modelId="{FB14FCFA-B794-0745-880A-BE5C990B20C1}" type="pres">
      <dgm:prSet presAssocID="{0013EC52-AA44-0443-8144-D52B4F3F75B6}" presName="aNode" presStyleLbl="fgAcc1" presStyleIdx="0" presStyleCnt="7">
        <dgm:presLayoutVars>
          <dgm:bulletEnabled val="1"/>
        </dgm:presLayoutVars>
      </dgm:prSet>
      <dgm:spPr/>
    </dgm:pt>
    <dgm:pt modelId="{F27E2E87-DAC9-0641-AF37-B02942C9EE54}" type="pres">
      <dgm:prSet presAssocID="{0013EC52-AA44-0443-8144-D52B4F3F75B6}" presName="aSpace" presStyleCnt="0"/>
      <dgm:spPr/>
    </dgm:pt>
    <dgm:pt modelId="{F11BC39F-685E-DC47-BC10-FD59768EEC09}" type="pres">
      <dgm:prSet presAssocID="{0AADCB5B-EF97-C54C-9675-79DE18F8AA28}" presName="aNode" presStyleLbl="fgAcc1" presStyleIdx="1" presStyleCnt="7">
        <dgm:presLayoutVars>
          <dgm:bulletEnabled val="1"/>
        </dgm:presLayoutVars>
      </dgm:prSet>
      <dgm:spPr/>
    </dgm:pt>
    <dgm:pt modelId="{7EA16413-0459-CD45-A076-8741124CFFD0}" type="pres">
      <dgm:prSet presAssocID="{0AADCB5B-EF97-C54C-9675-79DE18F8AA28}" presName="aSpace" presStyleCnt="0"/>
      <dgm:spPr/>
    </dgm:pt>
    <dgm:pt modelId="{E2A19910-F457-F54D-9DC9-A0862F4F5B5D}" type="pres">
      <dgm:prSet presAssocID="{03590FBA-0795-A74C-815E-006B374BBC07}" presName="aNode" presStyleLbl="fgAcc1" presStyleIdx="2" presStyleCnt="7">
        <dgm:presLayoutVars>
          <dgm:bulletEnabled val="1"/>
        </dgm:presLayoutVars>
      </dgm:prSet>
      <dgm:spPr/>
    </dgm:pt>
    <dgm:pt modelId="{05D4C6AC-B180-F24D-BF94-87080A14A65E}" type="pres">
      <dgm:prSet presAssocID="{03590FBA-0795-A74C-815E-006B374BBC07}" presName="aSpace" presStyleCnt="0"/>
      <dgm:spPr/>
    </dgm:pt>
    <dgm:pt modelId="{7913F4D9-D663-1641-A2AC-635E5D8C3A11}" type="pres">
      <dgm:prSet presAssocID="{DDF05DE9-054A-7C45-B957-500BC0F6181F}" presName="aNode" presStyleLbl="fgAcc1" presStyleIdx="3" presStyleCnt="7">
        <dgm:presLayoutVars>
          <dgm:bulletEnabled val="1"/>
        </dgm:presLayoutVars>
      </dgm:prSet>
      <dgm:spPr/>
    </dgm:pt>
    <dgm:pt modelId="{CCAA5FED-D0FC-B442-90C2-20F43896F0F4}" type="pres">
      <dgm:prSet presAssocID="{DDF05DE9-054A-7C45-B957-500BC0F6181F}" presName="aSpace" presStyleCnt="0"/>
      <dgm:spPr/>
    </dgm:pt>
    <dgm:pt modelId="{0D91286E-2524-5A44-9E19-A631457B1153}" type="pres">
      <dgm:prSet presAssocID="{4883AF9B-E3EA-7F4B-B57D-37E9D93727C3}" presName="aNode" presStyleLbl="fgAcc1" presStyleIdx="4" presStyleCnt="7">
        <dgm:presLayoutVars>
          <dgm:bulletEnabled val="1"/>
        </dgm:presLayoutVars>
      </dgm:prSet>
      <dgm:spPr/>
    </dgm:pt>
    <dgm:pt modelId="{2229B0B7-E869-B549-9504-30CA1725E337}" type="pres">
      <dgm:prSet presAssocID="{4883AF9B-E3EA-7F4B-B57D-37E9D93727C3}" presName="aSpace" presStyleCnt="0"/>
      <dgm:spPr/>
    </dgm:pt>
    <dgm:pt modelId="{9C38C92B-4A33-7449-9960-7A629C1E427F}" type="pres">
      <dgm:prSet presAssocID="{1CD6614A-8BE3-0D42-A431-2B977DC4F742}" presName="aNode" presStyleLbl="fgAcc1" presStyleIdx="5" presStyleCnt="7">
        <dgm:presLayoutVars>
          <dgm:bulletEnabled val="1"/>
        </dgm:presLayoutVars>
      </dgm:prSet>
      <dgm:spPr/>
    </dgm:pt>
    <dgm:pt modelId="{7BAF1F81-2897-F64D-8AD4-F3F2BBF16D3B}" type="pres">
      <dgm:prSet presAssocID="{1CD6614A-8BE3-0D42-A431-2B977DC4F742}" presName="aSpace" presStyleCnt="0"/>
      <dgm:spPr/>
    </dgm:pt>
    <dgm:pt modelId="{CFFA0CBE-B833-F74D-B243-B8436E0BA366}" type="pres">
      <dgm:prSet presAssocID="{A9390F74-9E58-0445-B32B-5D441DC4D907}" presName="aNode" presStyleLbl="fgAcc1" presStyleIdx="6" presStyleCnt="7">
        <dgm:presLayoutVars>
          <dgm:bulletEnabled val="1"/>
        </dgm:presLayoutVars>
      </dgm:prSet>
      <dgm:spPr/>
    </dgm:pt>
    <dgm:pt modelId="{6E1FCA00-8524-8C41-B11E-12543BBBEC9C}" type="pres">
      <dgm:prSet presAssocID="{A9390F74-9E58-0445-B32B-5D441DC4D907}" presName="aSpace" presStyleCnt="0"/>
      <dgm:spPr/>
    </dgm:pt>
  </dgm:ptLst>
  <dgm:cxnLst>
    <dgm:cxn modelId="{FD36760F-755F-1E49-945C-F149A0ABF073}" srcId="{2605C698-1FC6-C847-97BB-83FE82454ABB}" destId="{4883AF9B-E3EA-7F4B-B57D-37E9D93727C3}" srcOrd="4" destOrd="0" parTransId="{683726D6-30EC-6C4F-ABCC-ACEA4E4046CA}" sibTransId="{CC15BCFF-8EEA-414C-8B9C-85B2CD949150}"/>
    <dgm:cxn modelId="{62C77C18-AE2C-0445-953A-BFD2C2F18F75}" type="presOf" srcId="{0AADCB5B-EF97-C54C-9675-79DE18F8AA28}" destId="{F11BC39F-685E-DC47-BC10-FD59768EEC09}" srcOrd="0" destOrd="0" presId="urn:microsoft.com/office/officeart/2005/8/layout/pyramid2"/>
    <dgm:cxn modelId="{8B61C144-5F01-B04B-9EBB-D5CD2DE31B29}" type="presOf" srcId="{A9390F74-9E58-0445-B32B-5D441DC4D907}" destId="{CFFA0CBE-B833-F74D-B243-B8436E0BA366}" srcOrd="0" destOrd="0" presId="urn:microsoft.com/office/officeart/2005/8/layout/pyramid2"/>
    <dgm:cxn modelId="{38E81C52-1A44-0244-8EE7-7ADC3ED32C88}" type="presOf" srcId="{1CD6614A-8BE3-0D42-A431-2B977DC4F742}" destId="{9C38C92B-4A33-7449-9960-7A629C1E427F}" srcOrd="0" destOrd="0" presId="urn:microsoft.com/office/officeart/2005/8/layout/pyramid2"/>
    <dgm:cxn modelId="{DA8BE159-A402-4B48-BDDD-D4E59C2FAD6C}" type="presOf" srcId="{DDF05DE9-054A-7C45-B957-500BC0F6181F}" destId="{7913F4D9-D663-1641-A2AC-635E5D8C3A11}" srcOrd="0" destOrd="0" presId="urn:microsoft.com/office/officeart/2005/8/layout/pyramid2"/>
    <dgm:cxn modelId="{A7836D5A-0D44-0F42-B20E-E7B26EAA6613}" type="presOf" srcId="{2605C698-1FC6-C847-97BB-83FE82454ABB}" destId="{2105408F-5BF9-374A-A9AB-194B321560C5}" srcOrd="0" destOrd="0" presId="urn:microsoft.com/office/officeart/2005/8/layout/pyramid2"/>
    <dgm:cxn modelId="{6B8E3382-3A2A-2F47-B597-D8E9A769572B}" type="presOf" srcId="{4883AF9B-E3EA-7F4B-B57D-37E9D93727C3}" destId="{0D91286E-2524-5A44-9E19-A631457B1153}" srcOrd="0" destOrd="0" presId="urn:microsoft.com/office/officeart/2005/8/layout/pyramid2"/>
    <dgm:cxn modelId="{A30A8190-0A71-064B-9572-2B4A7DB5EFD5}" srcId="{2605C698-1FC6-C847-97BB-83FE82454ABB}" destId="{1CD6614A-8BE3-0D42-A431-2B977DC4F742}" srcOrd="5" destOrd="0" parTransId="{D43795B5-89EA-9E4C-BF36-420F9EF8833C}" sibTransId="{25BAB8CC-3DD8-7444-BADD-FB5BF490C79E}"/>
    <dgm:cxn modelId="{4BF9F790-F7C7-1246-B048-84E78A5DCFA2}" srcId="{2605C698-1FC6-C847-97BB-83FE82454ABB}" destId="{03590FBA-0795-A74C-815E-006B374BBC07}" srcOrd="2" destOrd="0" parTransId="{12AF7BB8-1EAD-3342-8FD8-B53C3BCB79B6}" sibTransId="{59C06FE1-4089-C34A-ABBC-EA8BCA27557D}"/>
    <dgm:cxn modelId="{4CCB94A0-8013-5D45-8974-E78557B5005F}" srcId="{2605C698-1FC6-C847-97BB-83FE82454ABB}" destId="{DDF05DE9-054A-7C45-B957-500BC0F6181F}" srcOrd="3" destOrd="0" parTransId="{DEA1DEA9-2FC4-EF42-B741-367B68EF9DA6}" sibTransId="{4EBCD748-EE7E-FF46-84C0-4E921F474C9B}"/>
    <dgm:cxn modelId="{4A701DA2-4444-E147-8CDD-31CABB14393A}" srcId="{2605C698-1FC6-C847-97BB-83FE82454ABB}" destId="{0AADCB5B-EF97-C54C-9675-79DE18F8AA28}" srcOrd="1" destOrd="0" parTransId="{6B2D1E32-547B-CF42-B5F5-6FCACBFABDEB}" sibTransId="{72993985-FB93-E741-A297-0D23BE4FB36A}"/>
    <dgm:cxn modelId="{3F7309A9-084D-EB42-8DAA-FA01DA682989}" srcId="{2605C698-1FC6-C847-97BB-83FE82454ABB}" destId="{0013EC52-AA44-0443-8144-D52B4F3F75B6}" srcOrd="0" destOrd="0" parTransId="{9FAFD09B-4600-DD48-9CCF-C1C8FBA35AA0}" sibTransId="{2A6E8617-A38F-C140-85BC-B49113CA1BE1}"/>
    <dgm:cxn modelId="{8F1280B2-BC09-1146-A02C-D5A6C845F677}" type="presOf" srcId="{0013EC52-AA44-0443-8144-D52B4F3F75B6}" destId="{FB14FCFA-B794-0745-880A-BE5C990B20C1}" srcOrd="0" destOrd="0" presId="urn:microsoft.com/office/officeart/2005/8/layout/pyramid2"/>
    <dgm:cxn modelId="{82A91DBD-33CD-664A-A5F3-139A023F28AF}" srcId="{2605C698-1FC6-C847-97BB-83FE82454ABB}" destId="{A9390F74-9E58-0445-B32B-5D441DC4D907}" srcOrd="6" destOrd="0" parTransId="{281BCFEA-D534-C64F-9D43-469F472117D3}" sibTransId="{D8291472-069B-DE4D-95C4-5BCC384A8942}"/>
    <dgm:cxn modelId="{321137F3-F6D6-2849-8F24-00E8ADD39813}" type="presOf" srcId="{03590FBA-0795-A74C-815E-006B374BBC07}" destId="{E2A19910-F457-F54D-9DC9-A0862F4F5B5D}" srcOrd="0" destOrd="0" presId="urn:microsoft.com/office/officeart/2005/8/layout/pyramid2"/>
    <dgm:cxn modelId="{C7191BF4-30B3-3348-9419-359F1C5B7CFB}" type="presParOf" srcId="{2105408F-5BF9-374A-A9AB-194B321560C5}" destId="{4625BDE1-8E9D-C447-97C8-FCAB71F3EEAD}" srcOrd="0" destOrd="0" presId="urn:microsoft.com/office/officeart/2005/8/layout/pyramid2"/>
    <dgm:cxn modelId="{C5FA025C-D705-0241-8772-1E3FA0E2D8B1}" type="presParOf" srcId="{2105408F-5BF9-374A-A9AB-194B321560C5}" destId="{0827AD76-CE9E-AC4F-84A6-3280B2BD43DA}" srcOrd="1" destOrd="0" presId="urn:microsoft.com/office/officeart/2005/8/layout/pyramid2"/>
    <dgm:cxn modelId="{EFA1732C-98B8-7242-93D9-5121ECE8122E}" type="presParOf" srcId="{0827AD76-CE9E-AC4F-84A6-3280B2BD43DA}" destId="{FB14FCFA-B794-0745-880A-BE5C990B20C1}" srcOrd="0" destOrd="0" presId="urn:microsoft.com/office/officeart/2005/8/layout/pyramid2"/>
    <dgm:cxn modelId="{86753744-32CF-C249-82C8-B1FE1DCE31F2}" type="presParOf" srcId="{0827AD76-CE9E-AC4F-84A6-3280B2BD43DA}" destId="{F27E2E87-DAC9-0641-AF37-B02942C9EE54}" srcOrd="1" destOrd="0" presId="urn:microsoft.com/office/officeart/2005/8/layout/pyramid2"/>
    <dgm:cxn modelId="{3F8DA9F3-6547-AB40-9E38-53D0D7C38544}" type="presParOf" srcId="{0827AD76-CE9E-AC4F-84A6-3280B2BD43DA}" destId="{F11BC39F-685E-DC47-BC10-FD59768EEC09}" srcOrd="2" destOrd="0" presId="urn:microsoft.com/office/officeart/2005/8/layout/pyramid2"/>
    <dgm:cxn modelId="{EA4BFA11-1D35-ED42-8817-14DD32CDB728}" type="presParOf" srcId="{0827AD76-CE9E-AC4F-84A6-3280B2BD43DA}" destId="{7EA16413-0459-CD45-A076-8741124CFFD0}" srcOrd="3" destOrd="0" presId="urn:microsoft.com/office/officeart/2005/8/layout/pyramid2"/>
    <dgm:cxn modelId="{2EC10102-9797-234B-AC06-C6FC459EFD23}" type="presParOf" srcId="{0827AD76-CE9E-AC4F-84A6-3280B2BD43DA}" destId="{E2A19910-F457-F54D-9DC9-A0862F4F5B5D}" srcOrd="4" destOrd="0" presId="urn:microsoft.com/office/officeart/2005/8/layout/pyramid2"/>
    <dgm:cxn modelId="{D66DF612-9D72-1345-93E6-D8F77D6D4A43}" type="presParOf" srcId="{0827AD76-CE9E-AC4F-84A6-3280B2BD43DA}" destId="{05D4C6AC-B180-F24D-BF94-87080A14A65E}" srcOrd="5" destOrd="0" presId="urn:microsoft.com/office/officeart/2005/8/layout/pyramid2"/>
    <dgm:cxn modelId="{ED2F3E88-B5F7-9E4A-89C8-653DA33396BC}" type="presParOf" srcId="{0827AD76-CE9E-AC4F-84A6-3280B2BD43DA}" destId="{7913F4D9-D663-1641-A2AC-635E5D8C3A11}" srcOrd="6" destOrd="0" presId="urn:microsoft.com/office/officeart/2005/8/layout/pyramid2"/>
    <dgm:cxn modelId="{C3825A69-BFBE-E44A-AF1E-DE3BBA0D2666}" type="presParOf" srcId="{0827AD76-CE9E-AC4F-84A6-3280B2BD43DA}" destId="{CCAA5FED-D0FC-B442-90C2-20F43896F0F4}" srcOrd="7" destOrd="0" presId="urn:microsoft.com/office/officeart/2005/8/layout/pyramid2"/>
    <dgm:cxn modelId="{066A144C-8781-A745-91EC-00FBAB628B93}" type="presParOf" srcId="{0827AD76-CE9E-AC4F-84A6-3280B2BD43DA}" destId="{0D91286E-2524-5A44-9E19-A631457B1153}" srcOrd="8" destOrd="0" presId="urn:microsoft.com/office/officeart/2005/8/layout/pyramid2"/>
    <dgm:cxn modelId="{9AAC1A22-044E-A440-944F-52C60B370CD1}" type="presParOf" srcId="{0827AD76-CE9E-AC4F-84A6-3280B2BD43DA}" destId="{2229B0B7-E869-B549-9504-30CA1725E337}" srcOrd="9" destOrd="0" presId="urn:microsoft.com/office/officeart/2005/8/layout/pyramid2"/>
    <dgm:cxn modelId="{FA43BC74-FC5A-AE44-98E8-367377F74C84}" type="presParOf" srcId="{0827AD76-CE9E-AC4F-84A6-3280B2BD43DA}" destId="{9C38C92B-4A33-7449-9960-7A629C1E427F}" srcOrd="10" destOrd="0" presId="urn:microsoft.com/office/officeart/2005/8/layout/pyramid2"/>
    <dgm:cxn modelId="{40D540AD-C0D6-214D-81D0-073F29D9F9E5}" type="presParOf" srcId="{0827AD76-CE9E-AC4F-84A6-3280B2BD43DA}" destId="{7BAF1F81-2897-F64D-8AD4-F3F2BBF16D3B}" srcOrd="11" destOrd="0" presId="urn:microsoft.com/office/officeart/2005/8/layout/pyramid2"/>
    <dgm:cxn modelId="{13C8689F-5AE7-C841-9813-186B66E25558}" type="presParOf" srcId="{0827AD76-CE9E-AC4F-84A6-3280B2BD43DA}" destId="{CFFA0CBE-B833-F74D-B243-B8436E0BA366}" srcOrd="12" destOrd="0" presId="urn:microsoft.com/office/officeart/2005/8/layout/pyramid2"/>
    <dgm:cxn modelId="{97962CF0-9F97-8245-A4A4-0F6FD481B43B}" type="presParOf" srcId="{0827AD76-CE9E-AC4F-84A6-3280B2BD43DA}" destId="{6E1FCA00-8524-8C41-B11E-12543BBBEC9C}"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5BDE1-8E9D-C447-97C8-FCAB71F3EEAD}">
      <dsp:nvSpPr>
        <dsp:cNvPr id="0" name=""/>
        <dsp:cNvSpPr/>
      </dsp:nvSpPr>
      <dsp:spPr>
        <a:xfrm>
          <a:off x="0" y="0"/>
          <a:ext cx="3503478" cy="3777278"/>
        </a:xfrm>
        <a:prstGeom prst="triangle">
          <a:avLst/>
        </a:prstGeom>
        <a:solidFill>
          <a:schemeClr val="accent4">
            <a:hueOff val="0"/>
            <a:satOff val="0"/>
            <a:lumOff val="0"/>
            <a:alpha val="58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14FCFA-B794-0745-880A-BE5C990B20C1}">
      <dsp:nvSpPr>
        <dsp:cNvPr id="0" name=""/>
        <dsp:cNvSpPr/>
      </dsp:nvSpPr>
      <dsp:spPr>
        <a:xfrm>
          <a:off x="1751739" y="378096"/>
          <a:ext cx="2277260" cy="383629"/>
        </a:xfrm>
        <a:prstGeom prst="roundRect">
          <a:avLst/>
        </a:prstGeom>
        <a:solidFill>
          <a:schemeClr val="lt1">
            <a:alpha val="90000"/>
            <a:hueOff val="0"/>
            <a:satOff val="0"/>
            <a:lumOff val="0"/>
            <a:alphaOff val="0"/>
          </a:schemeClr>
        </a:solidFill>
        <a:ln w="10795"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Complementary (c) - PCR</a:t>
          </a:r>
        </a:p>
      </dsp:txBody>
      <dsp:txXfrm>
        <a:off x="1770466" y="396823"/>
        <a:ext cx="2239806" cy="346175"/>
      </dsp:txXfrm>
    </dsp:sp>
    <dsp:sp modelId="{F11BC39F-685E-DC47-BC10-FD59768EEC09}">
      <dsp:nvSpPr>
        <dsp:cNvPr id="0" name=""/>
        <dsp:cNvSpPr/>
      </dsp:nvSpPr>
      <dsp:spPr>
        <a:xfrm>
          <a:off x="1751739" y="809680"/>
          <a:ext cx="2277260" cy="383629"/>
        </a:xfrm>
        <a:prstGeom prst="roundRect">
          <a:avLst/>
        </a:prstGeom>
        <a:solidFill>
          <a:schemeClr val="lt1">
            <a:alpha val="90000"/>
            <a:hueOff val="0"/>
            <a:satOff val="0"/>
            <a:lumOff val="0"/>
            <a:alphaOff val="0"/>
          </a:schemeClr>
        </a:solidFill>
        <a:ln w="10795" cap="flat" cmpd="sng" algn="ctr">
          <a:solidFill>
            <a:schemeClr val="accent4">
              <a:alpha val="90000"/>
              <a:hueOff val="0"/>
              <a:satOff val="0"/>
              <a:lumOff val="0"/>
              <a:alphaOff val="-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Product </a:t>
          </a:r>
          <a:r>
            <a:rPr lang="en-US" sz="1100" kern="1200" dirty="0" err="1"/>
            <a:t>Caregory</a:t>
          </a:r>
          <a:r>
            <a:rPr lang="en-US" sz="1100" kern="1200" dirty="0"/>
            <a:t> Rules</a:t>
          </a:r>
        </a:p>
      </dsp:txBody>
      <dsp:txXfrm>
        <a:off x="1770466" y="828407"/>
        <a:ext cx="2239806" cy="346175"/>
      </dsp:txXfrm>
    </dsp:sp>
    <dsp:sp modelId="{E2A19910-F457-F54D-9DC9-A0862F4F5B5D}">
      <dsp:nvSpPr>
        <dsp:cNvPr id="0" name=""/>
        <dsp:cNvSpPr/>
      </dsp:nvSpPr>
      <dsp:spPr>
        <a:xfrm>
          <a:off x="1751739" y="1241263"/>
          <a:ext cx="2277260" cy="383629"/>
        </a:xfrm>
        <a:prstGeom prst="roundRect">
          <a:avLst/>
        </a:prstGeom>
        <a:solidFill>
          <a:schemeClr val="lt1">
            <a:alpha val="90000"/>
            <a:hueOff val="0"/>
            <a:satOff val="0"/>
            <a:lumOff val="0"/>
            <a:alphaOff val="0"/>
          </a:schemeClr>
        </a:solidFill>
        <a:ln w="10795" cap="flat" cmpd="sng" algn="ctr">
          <a:solidFill>
            <a:schemeClr val="accent4">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EN 15804 / ISO 21930</a:t>
          </a:r>
        </a:p>
      </dsp:txBody>
      <dsp:txXfrm>
        <a:off x="1770466" y="1259990"/>
        <a:ext cx="2239806" cy="346175"/>
      </dsp:txXfrm>
    </dsp:sp>
    <dsp:sp modelId="{7913F4D9-D663-1641-A2AC-635E5D8C3A11}">
      <dsp:nvSpPr>
        <dsp:cNvPr id="0" name=""/>
        <dsp:cNvSpPr/>
      </dsp:nvSpPr>
      <dsp:spPr>
        <a:xfrm>
          <a:off x="1751739" y="1672847"/>
          <a:ext cx="2277260" cy="383629"/>
        </a:xfrm>
        <a:prstGeom prst="roundRect">
          <a:avLst/>
        </a:prstGeom>
        <a:solidFill>
          <a:schemeClr val="lt1">
            <a:alpha val="90000"/>
            <a:hueOff val="0"/>
            <a:satOff val="0"/>
            <a:lumOff val="0"/>
            <a:alphaOff val="0"/>
          </a:schemeClr>
        </a:solidFill>
        <a:ln w="10795" cap="flat" cmpd="sng" algn="ctr">
          <a:solidFill>
            <a:schemeClr val="accent4">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General </a:t>
          </a:r>
          <a:r>
            <a:rPr lang="en-US" sz="1100" kern="1200" dirty="0" err="1"/>
            <a:t>Programme</a:t>
          </a:r>
          <a:r>
            <a:rPr lang="en-US" sz="1100" kern="1200" dirty="0"/>
            <a:t> Instructions</a:t>
          </a:r>
        </a:p>
      </dsp:txBody>
      <dsp:txXfrm>
        <a:off x="1770466" y="1691574"/>
        <a:ext cx="2239806" cy="346175"/>
      </dsp:txXfrm>
    </dsp:sp>
    <dsp:sp modelId="{0D91286E-2524-5A44-9E19-A631457B1153}">
      <dsp:nvSpPr>
        <dsp:cNvPr id="0" name=""/>
        <dsp:cNvSpPr/>
      </dsp:nvSpPr>
      <dsp:spPr>
        <a:xfrm>
          <a:off x="1751739" y="2104430"/>
          <a:ext cx="2277260" cy="383629"/>
        </a:xfrm>
        <a:prstGeom prst="roundRect">
          <a:avLst/>
        </a:prstGeom>
        <a:solidFill>
          <a:schemeClr val="lt1">
            <a:alpha val="90000"/>
            <a:hueOff val="0"/>
            <a:satOff val="0"/>
            <a:lumOff val="0"/>
            <a:alphaOff val="0"/>
          </a:schemeClr>
        </a:solidFill>
        <a:ln w="10795" cap="flat" cmpd="sng" algn="ctr">
          <a:solidFill>
            <a:schemeClr val="accent4">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ISO 14025</a:t>
          </a:r>
        </a:p>
      </dsp:txBody>
      <dsp:txXfrm>
        <a:off x="1770466" y="2123157"/>
        <a:ext cx="2239806" cy="346175"/>
      </dsp:txXfrm>
    </dsp:sp>
    <dsp:sp modelId="{9C38C92B-4A33-7449-9960-7A629C1E427F}">
      <dsp:nvSpPr>
        <dsp:cNvPr id="0" name=""/>
        <dsp:cNvSpPr/>
      </dsp:nvSpPr>
      <dsp:spPr>
        <a:xfrm>
          <a:off x="1751739" y="2536014"/>
          <a:ext cx="2277260" cy="383629"/>
        </a:xfrm>
        <a:prstGeom prst="roundRect">
          <a:avLst/>
        </a:prstGeom>
        <a:solidFill>
          <a:schemeClr val="lt1">
            <a:alpha val="90000"/>
            <a:hueOff val="0"/>
            <a:satOff val="0"/>
            <a:lumOff val="0"/>
            <a:alphaOff val="0"/>
          </a:schemeClr>
        </a:solidFill>
        <a:ln w="10795" cap="flat" cmpd="sng" algn="ctr">
          <a:solidFill>
            <a:schemeClr val="accent4">
              <a:alpha val="90000"/>
              <a:hueOff val="0"/>
              <a:satOff val="0"/>
              <a:lumOff val="0"/>
              <a:alphaOff val="-3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ISO 14040 / ISO 14044</a:t>
          </a:r>
        </a:p>
      </dsp:txBody>
      <dsp:txXfrm>
        <a:off x="1770466" y="2554741"/>
        <a:ext cx="2239806" cy="346175"/>
      </dsp:txXfrm>
    </dsp:sp>
    <dsp:sp modelId="{CFFA0CBE-B833-F74D-B243-B8436E0BA366}">
      <dsp:nvSpPr>
        <dsp:cNvPr id="0" name=""/>
        <dsp:cNvSpPr/>
      </dsp:nvSpPr>
      <dsp:spPr>
        <a:xfrm>
          <a:off x="1751739" y="2967597"/>
          <a:ext cx="2277260" cy="383629"/>
        </a:xfrm>
        <a:prstGeom prst="roundRect">
          <a:avLst/>
        </a:prstGeom>
        <a:solidFill>
          <a:schemeClr val="lt1">
            <a:alpha val="90000"/>
            <a:hueOff val="0"/>
            <a:satOff val="0"/>
            <a:lumOff val="0"/>
            <a:alphaOff val="0"/>
          </a:schemeClr>
        </a:solidFill>
        <a:ln w="10795" cap="flat" cmpd="sng" algn="ctr">
          <a:solidFill>
            <a:schemeClr val="accent4">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ISO 9001 / ISO 14001</a:t>
          </a:r>
        </a:p>
      </dsp:txBody>
      <dsp:txXfrm>
        <a:off x="1770466" y="2986324"/>
        <a:ext cx="2239806" cy="3461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718FB-7E45-4B1A-9746-FB30A0C4F53B}" type="datetimeFigureOut">
              <a:rPr lang="sv-SE" smtClean="0"/>
              <a:t>2022-02-14</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BAD51-51FD-4514-91EC-5257E71DA178}" type="slidenum">
              <a:rPr lang="sv-SE" smtClean="0"/>
              <a:t>‹#›</a:t>
            </a:fld>
            <a:endParaRPr lang="sv-SE"/>
          </a:p>
        </p:txBody>
      </p:sp>
    </p:spTree>
    <p:extLst>
      <p:ext uri="{BB962C8B-B14F-4D97-AF65-F5344CB8AC3E}">
        <p14:creationId xmlns:p14="http://schemas.microsoft.com/office/powerpoint/2010/main" val="344553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c.europa.eu/environment/eussd/smgp/policy_footprint.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europa.eu/environment/publications/recommendation-use-environmental-footprint-methods_en"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ec.europa.eu/environment/strategy/circular-economy-action-plan_en" TargetMode="External"/><Relationship Id="rId4" Type="http://schemas.openxmlformats.org/officeDocument/2006/relationships/hyperlink" Target="https://ec.europa.eu/info/strategy/priorities-2019-2024/european-green-deal_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The </a:t>
            </a:r>
            <a:r>
              <a:rPr lang="sv-SE" dirty="0" err="1"/>
              <a:t>European</a:t>
            </a:r>
            <a:r>
              <a:rPr lang="sv-SE" dirty="0"/>
              <a:t> Commission </a:t>
            </a:r>
            <a:r>
              <a:rPr lang="sv-SE" dirty="0" err="1"/>
              <a:t>Environmental</a:t>
            </a:r>
            <a:r>
              <a:rPr lang="sv-SE" dirty="0"/>
              <a:t> </a:t>
            </a:r>
            <a:r>
              <a:rPr lang="sv-SE" dirty="0" err="1"/>
              <a:t>footprint</a:t>
            </a:r>
            <a:r>
              <a:rPr lang="sv-SE" dirty="0"/>
              <a:t> process</a:t>
            </a:r>
          </a:p>
          <a:p>
            <a:endParaRPr lang="sv-SE" dirty="0"/>
          </a:p>
          <a:p>
            <a:r>
              <a:rPr lang="en-US" sz="1200" b="0" i="0" u="none" strike="noStrike" kern="1200" dirty="0">
                <a:solidFill>
                  <a:schemeClr val="tx1"/>
                </a:solidFill>
                <a:effectLst/>
                <a:latin typeface="+mn-lt"/>
                <a:ea typeface="+mn-ea"/>
                <a:cs typeface="+mn-cs"/>
              </a:rPr>
              <a:t>The presentation aims to introduce the European Commission initiative Environmental Footprint.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material was produced within the project Environmental Footprint in Sweden – increased competence and communication. A project managed within the Swedish Life Cycle Center and with funding from </a:t>
            </a:r>
            <a:r>
              <a:rPr lang="en-US" sz="1200" kern="1200" dirty="0" err="1">
                <a:solidFill>
                  <a:schemeClr val="tx1"/>
                </a:solidFill>
                <a:effectLst/>
                <a:latin typeface="+mn-lt"/>
                <a:ea typeface="+mn-ea"/>
                <a:cs typeface="+mn-cs"/>
              </a:rPr>
              <a:t>Vinnova</a:t>
            </a:r>
            <a:r>
              <a:rPr lang="en-US" sz="1200" kern="1200" dirty="0">
                <a:solidFill>
                  <a:schemeClr val="tx1"/>
                </a:solidFill>
                <a:effectLst/>
                <a:latin typeface="+mn-lt"/>
                <a:ea typeface="+mn-ea"/>
                <a:cs typeface="+mn-cs"/>
              </a:rPr>
              <a:t>, Sweden’s innovation agency. </a:t>
            </a:r>
          </a:p>
          <a:p>
            <a:endParaRPr lang="sv-SE" dirty="0"/>
          </a:p>
          <a:p>
            <a:r>
              <a:rPr lang="sv-SE" dirty="0" err="1"/>
              <a:t>Published</a:t>
            </a:r>
            <a:r>
              <a:rPr lang="sv-SE" dirty="0"/>
              <a:t>: December 2021</a:t>
            </a:r>
          </a:p>
          <a:p>
            <a:endParaRPr lang="sv-SE" dirty="0"/>
          </a:p>
          <a:p>
            <a:r>
              <a:rPr lang="sv-SE" dirty="0" err="1"/>
              <a:t>Authors</a:t>
            </a:r>
            <a:r>
              <a:rPr lang="sv-SE" dirty="0"/>
              <a:t>: </a:t>
            </a:r>
            <a:r>
              <a:rPr lang="en-US" sz="1200" b="0" i="0" u="none" strike="noStrike" kern="1200" dirty="0">
                <a:solidFill>
                  <a:schemeClr val="tx1"/>
                </a:solidFill>
                <a:effectLst/>
                <a:latin typeface="+mn-lt"/>
                <a:ea typeface="+mn-ea"/>
                <a:cs typeface="+mn-cs"/>
              </a:rPr>
              <a:t>Sara Palander, Swedish Life Cycle Center; Björn </a:t>
            </a:r>
            <a:r>
              <a:rPr lang="en-US" sz="1200" b="0" i="0" u="none" strike="noStrike" kern="1200" dirty="0" err="1">
                <a:solidFill>
                  <a:schemeClr val="tx1"/>
                </a:solidFill>
                <a:effectLst/>
                <a:latin typeface="+mn-lt"/>
                <a:ea typeface="+mn-ea"/>
                <a:cs typeface="+mn-cs"/>
              </a:rPr>
              <a:t>Spak</a:t>
            </a:r>
            <a:r>
              <a:rPr lang="en-US" sz="1200" b="0" i="0" u="none" strike="noStrike" kern="1200" dirty="0">
                <a:solidFill>
                  <a:schemeClr val="tx1"/>
                </a:solidFill>
                <a:effectLst/>
                <a:latin typeface="+mn-lt"/>
                <a:ea typeface="+mn-ea"/>
                <a:cs typeface="+mn-cs"/>
              </a:rPr>
              <a:t>, Swedish Environmental Protection Agency; Karin </a:t>
            </a:r>
            <a:r>
              <a:rPr lang="en-US" sz="1200" b="0" i="0" u="none" strike="noStrike" kern="1200" dirty="0" err="1">
                <a:solidFill>
                  <a:schemeClr val="tx1"/>
                </a:solidFill>
                <a:effectLst/>
                <a:latin typeface="+mn-lt"/>
                <a:ea typeface="+mn-ea"/>
                <a:cs typeface="+mn-cs"/>
              </a:rPr>
              <a:t>Sanne</a:t>
            </a:r>
            <a:r>
              <a:rPr lang="en-US" sz="1200" b="0" i="0" u="none" strike="noStrike" kern="1200" dirty="0">
                <a:solidFill>
                  <a:schemeClr val="tx1"/>
                </a:solidFill>
                <a:effectLst/>
                <a:latin typeface="+mn-lt"/>
                <a:ea typeface="+mn-ea"/>
                <a:cs typeface="+mn-cs"/>
              </a:rPr>
              <a:t>, IVL; Katarina </a:t>
            </a:r>
            <a:r>
              <a:rPr lang="en-US" sz="1200" b="0" i="0" u="none" strike="noStrike" kern="1200" dirty="0" err="1">
                <a:solidFill>
                  <a:schemeClr val="tx1"/>
                </a:solidFill>
                <a:effectLst/>
                <a:latin typeface="+mn-lt"/>
                <a:ea typeface="+mn-ea"/>
                <a:cs typeface="+mn-cs"/>
              </a:rPr>
              <a:t>Lorentzon</a:t>
            </a:r>
            <a:r>
              <a:rPr lang="en-US" sz="1200" b="0" i="0" u="none" strike="noStrike" kern="1200" dirty="0">
                <a:solidFill>
                  <a:schemeClr val="tx1"/>
                </a:solidFill>
                <a:effectLst/>
                <a:latin typeface="+mn-lt"/>
                <a:ea typeface="+mn-ea"/>
                <a:cs typeface="+mn-cs"/>
              </a:rPr>
              <a:t>, RISE; Torun </a:t>
            </a:r>
            <a:r>
              <a:rPr lang="en-US" sz="1200" b="0" i="0" u="none" strike="noStrike" kern="1200" dirty="0" err="1">
                <a:solidFill>
                  <a:schemeClr val="tx1"/>
                </a:solidFill>
                <a:effectLst/>
                <a:latin typeface="+mn-lt"/>
                <a:ea typeface="+mn-ea"/>
                <a:cs typeface="+mn-cs"/>
              </a:rPr>
              <a:t>Hammar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00BAD51-51FD-4514-91EC-5257E71DA178}" type="slidenum">
              <a:rPr lang="sv-SE" smtClean="0"/>
              <a:t>1</a:t>
            </a:fld>
            <a:endParaRPr lang="sv-SE"/>
          </a:p>
        </p:txBody>
      </p:sp>
    </p:spTree>
    <p:extLst>
      <p:ext uri="{BB962C8B-B14F-4D97-AF65-F5344CB8AC3E}">
        <p14:creationId xmlns:p14="http://schemas.microsoft.com/office/powerpoint/2010/main" val="2630872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kern="1200" dirty="0">
                <a:solidFill>
                  <a:schemeClr val="tx1"/>
                </a:solidFill>
                <a:effectLst/>
                <a:latin typeface="+mn-lt"/>
                <a:ea typeface="+mn-ea"/>
                <a:cs typeface="+mn-cs"/>
              </a:rPr>
              <a:t>The Environmental Footprint methods, Product Environmental Footprint (PEF) and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Environmental Footprint (OEF), were developed to put the same environmental requirements and rules for the whole European market. These methods are based on Life Cycle Assessment and the ISO standards 14040:2006* and 14044:2006**.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PEF and OEF calculates the environmental performance and takes into consideration the environmental impacts throughout the entire value chain, from the extraction/growing of resources to the end of life of the product (PEF) or the product portfolio of an </a:t>
            </a:r>
            <a:r>
              <a:rPr lang="en-US" sz="1200" kern="1200" dirty="0" err="1">
                <a:solidFill>
                  <a:schemeClr val="tx1"/>
                </a:solidFill>
                <a:effectLst/>
                <a:latin typeface="+mn-lt"/>
                <a:ea typeface="+mn-ea"/>
                <a:cs typeface="+mn-cs"/>
              </a:rPr>
              <a:t>organisation</a:t>
            </a:r>
            <a:r>
              <a:rPr lang="en-US" sz="1200" kern="1200" dirty="0">
                <a:solidFill>
                  <a:schemeClr val="tx1"/>
                </a:solidFill>
                <a:effectLst/>
                <a:latin typeface="+mn-lt"/>
                <a:ea typeface="+mn-ea"/>
                <a:cs typeface="+mn-cs"/>
              </a:rPr>
              <a:t> (OEF).</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methods cover 16 environmental impacts, including climate change, and impacts related to water, air, resources, land use and toxicity, and give a comparison of environmental performances between similar products and companies active in similar sectors.</a:t>
            </a:r>
          </a:p>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0BAD51-51FD-4514-91EC-5257E71DA17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001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2600" u="none" dirty="0"/>
              <a:t>To </a:t>
            </a:r>
            <a:r>
              <a:rPr lang="sv-SE" sz="2600" u="none" dirty="0" err="1"/>
              <a:t>carry</a:t>
            </a:r>
            <a:r>
              <a:rPr lang="sv-SE" sz="2600" u="none" dirty="0"/>
              <a:t> </a:t>
            </a:r>
            <a:r>
              <a:rPr lang="sv-SE" sz="2600" u="none" dirty="0" err="1"/>
              <a:t>out</a:t>
            </a:r>
            <a:r>
              <a:rPr lang="sv-SE" sz="2600" u="none" dirty="0"/>
              <a:t> a PEF and OEF </a:t>
            </a:r>
            <a:r>
              <a:rPr lang="sv-SE" sz="2600" u="none" dirty="0" err="1"/>
              <a:t>compliant</a:t>
            </a:r>
            <a:r>
              <a:rPr lang="sv-SE" sz="2600" u="none" dirty="0"/>
              <a:t> </a:t>
            </a:r>
            <a:r>
              <a:rPr lang="sv-SE" sz="2600" u="none" dirty="0" err="1"/>
              <a:t>study</a:t>
            </a:r>
            <a:r>
              <a:rPr lang="sv-SE" sz="2600" u="none" dirty="0"/>
              <a:t>, </a:t>
            </a:r>
            <a:r>
              <a:rPr lang="sv-SE" sz="2600" u="none" dirty="0" err="1"/>
              <a:t>product</a:t>
            </a:r>
            <a:r>
              <a:rPr lang="sv-SE" sz="2600" u="none" dirty="0"/>
              <a:t> </a:t>
            </a:r>
            <a:r>
              <a:rPr lang="sv-SE" sz="2600" u="none" dirty="0" err="1"/>
              <a:t>category</a:t>
            </a:r>
            <a:r>
              <a:rPr lang="sv-SE" sz="2600" u="none" dirty="0"/>
              <a:t> and </a:t>
            </a:r>
            <a:r>
              <a:rPr lang="sv-SE" sz="2600" u="none" dirty="0" err="1"/>
              <a:t>sector</a:t>
            </a:r>
            <a:r>
              <a:rPr lang="sv-SE" sz="2600" u="none" dirty="0"/>
              <a:t> </a:t>
            </a:r>
            <a:r>
              <a:rPr lang="sv-SE" sz="2600" u="none" dirty="0" err="1"/>
              <a:t>guidelines</a:t>
            </a:r>
            <a:r>
              <a:rPr lang="sv-SE" sz="2600" u="none" dirty="0"/>
              <a:t> </a:t>
            </a:r>
            <a:r>
              <a:rPr lang="sv-SE" sz="2600" u="none" dirty="0" err="1"/>
              <a:t>have</a:t>
            </a:r>
            <a:r>
              <a:rPr lang="sv-SE" sz="2600" u="none" dirty="0"/>
              <a:t> </a:t>
            </a:r>
            <a:r>
              <a:rPr lang="sv-SE" sz="2600" u="none" dirty="0" err="1"/>
              <a:t>been</a:t>
            </a:r>
            <a:r>
              <a:rPr lang="sv-SE" sz="2600" u="none" dirty="0"/>
              <a:t> or </a:t>
            </a:r>
            <a:r>
              <a:rPr lang="sv-SE" sz="2600" u="none" dirty="0" err="1"/>
              <a:t>are</a:t>
            </a:r>
            <a:r>
              <a:rPr lang="sv-SE" sz="2600" u="none" dirty="0"/>
              <a:t> </a:t>
            </a:r>
            <a:r>
              <a:rPr lang="sv-SE" sz="2600" u="none" dirty="0" err="1"/>
              <a:t>being</a:t>
            </a:r>
            <a:r>
              <a:rPr lang="sv-SE" sz="2600" u="none" dirty="0"/>
              <a:t> </a:t>
            </a:r>
            <a:r>
              <a:rPr lang="sv-SE" sz="2600" u="none" dirty="0" err="1"/>
              <a:t>developed</a:t>
            </a:r>
            <a:endParaRPr lang="sv-SE" sz="2600" u="none" dirty="0"/>
          </a:p>
          <a:p>
            <a:endParaRPr lang="sv-SE" sz="2600" u="none" dirty="0"/>
          </a:p>
          <a:p>
            <a:r>
              <a:rPr lang="en-US" sz="2800" u="none" dirty="0">
                <a:solidFill>
                  <a:schemeClr val="bg1"/>
                </a:solidFill>
              </a:rPr>
              <a:t>These rules include guideline for development of PEF for a product category or OEF for a sector.</a:t>
            </a:r>
            <a:endParaRPr lang="sv-SE" sz="2600" u="none" dirty="0"/>
          </a:p>
          <a:p>
            <a:r>
              <a:rPr lang="sv-SE" sz="2600" u="none" dirty="0"/>
              <a:t>I</a:t>
            </a:r>
            <a:r>
              <a:rPr lang="sv-SE" sz="2600" u="none" strike="sngStrike" dirty="0"/>
              <a:t>t</a:t>
            </a:r>
            <a:r>
              <a:rPr lang="sv-SE" sz="2600" u="none" dirty="0"/>
              <a:t> is like a </a:t>
            </a:r>
            <a:r>
              <a:rPr lang="sv-SE" sz="2600" u="none" dirty="0" err="1"/>
              <a:t>recipe</a:t>
            </a:r>
            <a:r>
              <a:rPr lang="sv-SE" sz="2600" u="none" dirty="0"/>
              <a:t> on </a:t>
            </a:r>
            <a:r>
              <a:rPr lang="sv-SE" sz="2600" u="none" dirty="0" err="1"/>
              <a:t>how</a:t>
            </a:r>
            <a:r>
              <a:rPr lang="sv-SE" sz="2600" u="none" dirty="0"/>
              <a:t> to </a:t>
            </a:r>
            <a:r>
              <a:rPr lang="sv-SE" sz="2600" u="none" dirty="0" err="1"/>
              <a:t>perform</a:t>
            </a:r>
            <a:r>
              <a:rPr lang="sv-SE" sz="2600" u="none" dirty="0"/>
              <a:t> a</a:t>
            </a:r>
          </a:p>
          <a:p>
            <a:pPr lvl="1"/>
            <a:r>
              <a:rPr lang="sv-SE" sz="2200" u="none" dirty="0"/>
              <a:t>PEFCR – Product </a:t>
            </a:r>
            <a:r>
              <a:rPr lang="sv-SE" sz="2200" u="none" dirty="0" err="1"/>
              <a:t>Environmental</a:t>
            </a:r>
            <a:r>
              <a:rPr lang="sv-SE" sz="2200" u="none" dirty="0"/>
              <a:t> </a:t>
            </a:r>
            <a:r>
              <a:rPr lang="sv-SE" sz="2200" u="none" dirty="0" err="1"/>
              <a:t>Footprint</a:t>
            </a:r>
            <a:r>
              <a:rPr lang="sv-SE" sz="2200" u="none" dirty="0"/>
              <a:t> </a:t>
            </a:r>
            <a:r>
              <a:rPr lang="sv-SE" sz="2200" u="none" dirty="0" err="1"/>
              <a:t>Category</a:t>
            </a:r>
            <a:r>
              <a:rPr lang="sv-SE" sz="2200" u="none" dirty="0"/>
              <a:t> </a:t>
            </a:r>
            <a:r>
              <a:rPr lang="sv-SE" sz="2200" u="none" dirty="0" err="1"/>
              <a:t>Rules</a:t>
            </a:r>
            <a:endParaRPr lang="sv-SE" sz="2200" u="none" dirty="0"/>
          </a:p>
          <a:p>
            <a:pPr lvl="1"/>
            <a:r>
              <a:rPr lang="sv-SE" sz="2200" u="none" dirty="0"/>
              <a:t>OEFSR – Organisation </a:t>
            </a:r>
            <a:r>
              <a:rPr lang="sv-SE" sz="2200" u="none" dirty="0" err="1"/>
              <a:t>Environmental</a:t>
            </a:r>
            <a:r>
              <a:rPr lang="sv-SE" sz="2200" u="none" dirty="0"/>
              <a:t> </a:t>
            </a:r>
            <a:r>
              <a:rPr lang="sv-SE" sz="2200" u="none" dirty="0" err="1"/>
              <a:t>Footprint</a:t>
            </a:r>
            <a:r>
              <a:rPr lang="sv-SE" sz="2200" u="none" dirty="0"/>
              <a:t> </a:t>
            </a:r>
            <a:r>
              <a:rPr lang="sv-SE" sz="2200" u="none" dirty="0" err="1"/>
              <a:t>Sector</a:t>
            </a:r>
            <a:r>
              <a:rPr lang="sv-SE" sz="2200" u="none" dirty="0"/>
              <a:t> </a:t>
            </a:r>
            <a:r>
              <a:rPr lang="sv-SE" sz="2200" u="none" dirty="0" err="1"/>
              <a:t>Rules</a:t>
            </a:r>
            <a:endParaRPr lang="sv-SE" sz="2200" u="none" dirty="0"/>
          </a:p>
          <a:p>
            <a:endParaRPr lang="sv-SE" sz="2600" u="none" dirty="0"/>
          </a:p>
          <a:p>
            <a:r>
              <a:rPr lang="sv-SE" sz="2600" u="none" dirty="0"/>
              <a:t>For a </a:t>
            </a:r>
            <a:r>
              <a:rPr lang="en-US" sz="2600" u="none" dirty="0"/>
              <a:t>PEFCR the recipe describes rules to calculate the relevant environmental information of products belonging to the product category in scope.</a:t>
            </a:r>
          </a:p>
          <a:p>
            <a:r>
              <a:rPr lang="sv-SE" sz="2600" u="none" dirty="0"/>
              <a:t>For a </a:t>
            </a:r>
            <a:r>
              <a:rPr lang="en-US" sz="2600" u="none" dirty="0"/>
              <a:t>OEFSR the recipe describes rules to calculate the relevant environmental information of the </a:t>
            </a:r>
            <a:r>
              <a:rPr lang="en-US" sz="2600" u="none" dirty="0" err="1"/>
              <a:t>organisations</a:t>
            </a:r>
            <a:r>
              <a:rPr lang="en-US" sz="2600" u="none" dirty="0"/>
              <a:t> belonging to the sector in scope. </a:t>
            </a:r>
          </a:p>
          <a:p>
            <a:r>
              <a:rPr lang="en-US" sz="2600" dirty="0"/>
              <a:t> </a:t>
            </a:r>
            <a:endParaRPr lang="sv-SE" dirty="0"/>
          </a:p>
        </p:txBody>
      </p:sp>
      <p:sp>
        <p:nvSpPr>
          <p:cNvPr id="4" name="Platshållare för bildnummer 3"/>
          <p:cNvSpPr>
            <a:spLocks noGrp="1"/>
          </p:cNvSpPr>
          <p:nvPr>
            <p:ph type="sldNum" sz="quarter" idx="5"/>
          </p:nvPr>
        </p:nvSpPr>
        <p:spPr/>
        <p:txBody>
          <a:bodyPr/>
          <a:lstStyle/>
          <a:p>
            <a:fld id="{A00BAD51-51FD-4514-91EC-5257E71DA178}" type="slidenum">
              <a:rPr lang="sv-SE" smtClean="0"/>
              <a:t>11</a:t>
            </a:fld>
            <a:endParaRPr lang="sv-SE"/>
          </a:p>
        </p:txBody>
      </p:sp>
    </p:spTree>
    <p:extLst>
      <p:ext uri="{BB962C8B-B14F-4D97-AF65-F5344CB8AC3E}">
        <p14:creationId xmlns:p14="http://schemas.microsoft.com/office/powerpoint/2010/main" val="1496049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dirty="0">
                <a:solidFill>
                  <a:schemeClr val="bg1"/>
                </a:solidFill>
              </a:rPr>
              <a:t>These rules includes guideline for a specific product category on how to</a:t>
            </a:r>
            <a:br>
              <a:rPr lang="en-US" sz="1200" u="none" strike="noStrike" dirty="0">
                <a:solidFill>
                  <a:schemeClr val="bg1"/>
                </a:solidFill>
              </a:rPr>
            </a:br>
            <a:r>
              <a:rPr lang="en-US" sz="1200" u="none" strike="noStrike" dirty="0">
                <a:solidFill>
                  <a:schemeClr val="bg1"/>
                </a:solidFill>
              </a:rPr>
              <a:t>- Defining the goal and scope of the study</a:t>
            </a:r>
            <a:br>
              <a:rPr lang="sv-SE" sz="1200" u="none" strike="noStrike" dirty="0">
                <a:solidFill>
                  <a:schemeClr val="bg1"/>
                </a:solidFill>
              </a:rPr>
            </a:br>
            <a:r>
              <a:rPr lang="sv-SE" sz="1200" u="none" strike="noStrike" dirty="0">
                <a:solidFill>
                  <a:schemeClr val="bg1"/>
                </a:solidFill>
              </a:rPr>
              <a:t>- </a:t>
            </a:r>
            <a:r>
              <a:rPr lang="en-US" sz="1200" u="none" strike="noStrike" dirty="0">
                <a:solidFill>
                  <a:schemeClr val="bg1"/>
                </a:solidFill>
              </a:rPr>
              <a:t>Relevant impact categories </a:t>
            </a:r>
            <a:br>
              <a:rPr lang="sv-SE" sz="1200" u="none" strike="noStrike" dirty="0">
                <a:solidFill>
                  <a:schemeClr val="bg1"/>
                </a:solidFill>
              </a:rPr>
            </a:br>
            <a:r>
              <a:rPr lang="sv-SE" sz="1200" u="none" strike="noStrike" dirty="0">
                <a:solidFill>
                  <a:schemeClr val="bg1"/>
                </a:solidFill>
              </a:rPr>
              <a:t>- </a:t>
            </a:r>
            <a:r>
              <a:rPr lang="en-US" sz="1200" u="none" strike="noStrike" dirty="0">
                <a:solidFill>
                  <a:schemeClr val="bg1"/>
                </a:solidFill>
              </a:rPr>
              <a:t>System boundaries </a:t>
            </a:r>
            <a:br>
              <a:rPr lang="sv-SE" sz="1200" u="none" strike="noStrike" dirty="0">
                <a:solidFill>
                  <a:schemeClr val="bg1"/>
                </a:solidFill>
              </a:rPr>
            </a:br>
            <a:r>
              <a:rPr lang="sv-SE" sz="1200" u="none" strike="noStrike" dirty="0">
                <a:solidFill>
                  <a:schemeClr val="bg1"/>
                </a:solidFill>
              </a:rPr>
              <a:t>- </a:t>
            </a:r>
            <a:r>
              <a:rPr lang="en-US" sz="1200" u="none" strike="noStrike" dirty="0">
                <a:solidFill>
                  <a:schemeClr val="bg1"/>
                </a:solidFill>
              </a:rPr>
              <a:t>Identifying hot-spots - key parameters and life-cycle stages and the most important impact categories</a:t>
            </a:r>
            <a:br>
              <a:rPr lang="sv-SE" sz="1200" u="none" strike="noStrike" dirty="0">
                <a:solidFill>
                  <a:schemeClr val="bg1"/>
                </a:solidFill>
              </a:rPr>
            </a:br>
            <a:r>
              <a:rPr lang="sv-SE" sz="1200" u="none" strike="noStrike" dirty="0">
                <a:solidFill>
                  <a:schemeClr val="bg1"/>
                </a:solidFill>
              </a:rPr>
              <a:t>- </a:t>
            </a:r>
            <a:r>
              <a:rPr lang="en-US" sz="1200" u="none" strike="noStrike" dirty="0">
                <a:solidFill>
                  <a:schemeClr val="bg1"/>
                </a:solidFill>
              </a:rPr>
              <a:t>Possible data sources</a:t>
            </a:r>
            <a:endParaRPr lang="sv-SE" u="none" strike="noStrike" dirty="0"/>
          </a:p>
          <a:p>
            <a:endParaRPr lang="sv-SE" u="none" strike="noStrik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strike="noStrike" dirty="0"/>
              <a:t>The structure and granularity of PEFCR follows the Classification of Products by Activity (CPA) system</a:t>
            </a:r>
            <a:endParaRPr lang="sv-SE" u="none" strike="noStrike" dirty="0"/>
          </a:p>
          <a:p>
            <a:endParaRPr lang="sv-SE" dirty="0"/>
          </a:p>
        </p:txBody>
      </p:sp>
      <p:sp>
        <p:nvSpPr>
          <p:cNvPr id="4" name="Platshållare för bildnummer 3"/>
          <p:cNvSpPr>
            <a:spLocks noGrp="1"/>
          </p:cNvSpPr>
          <p:nvPr>
            <p:ph type="sldNum" sz="quarter" idx="5"/>
          </p:nvPr>
        </p:nvSpPr>
        <p:spPr/>
        <p:txBody>
          <a:bodyPr/>
          <a:lstStyle/>
          <a:p>
            <a:fld id="{A00BAD51-51FD-4514-91EC-5257E71DA178}" type="slidenum">
              <a:rPr lang="sv-SE" smtClean="0"/>
              <a:t>12</a:t>
            </a:fld>
            <a:endParaRPr lang="sv-SE"/>
          </a:p>
        </p:txBody>
      </p:sp>
    </p:spTree>
    <p:extLst>
      <p:ext uri="{BB962C8B-B14F-4D97-AF65-F5344CB8AC3E}">
        <p14:creationId xmlns:p14="http://schemas.microsoft.com/office/powerpoint/2010/main" val="50866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In this slide you will see finalised PEFCRs and OEFSRs and also ongoing PEFCR development. </a:t>
            </a:r>
          </a:p>
          <a:p>
            <a:endParaRPr lang="en-SE" dirty="0"/>
          </a:p>
          <a:p>
            <a:r>
              <a:rPr lang="en-SE" dirty="0"/>
              <a:t>December 2021.</a:t>
            </a:r>
          </a:p>
        </p:txBody>
      </p:sp>
      <p:sp>
        <p:nvSpPr>
          <p:cNvPr id="4" name="Slide Number Placeholder 3"/>
          <p:cNvSpPr>
            <a:spLocks noGrp="1"/>
          </p:cNvSpPr>
          <p:nvPr>
            <p:ph type="sldNum" sz="quarter" idx="5"/>
          </p:nvPr>
        </p:nvSpPr>
        <p:spPr/>
        <p:txBody>
          <a:bodyPr/>
          <a:lstStyle/>
          <a:p>
            <a:fld id="{A00BAD51-51FD-4514-91EC-5257E71DA178}" type="slidenum">
              <a:rPr lang="sv-SE" smtClean="0"/>
              <a:t>13</a:t>
            </a:fld>
            <a:endParaRPr lang="sv-SE"/>
          </a:p>
        </p:txBody>
      </p:sp>
    </p:spTree>
    <p:extLst>
      <p:ext uri="{BB962C8B-B14F-4D97-AF65-F5344CB8AC3E}">
        <p14:creationId xmlns:p14="http://schemas.microsoft.com/office/powerpoint/2010/main" val="3597591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Many companies and actors are familiar with Environmental Product Declaration, often known as its abbreviation EPD. </a:t>
            </a:r>
          </a:p>
          <a:p>
            <a:endParaRPr lang="en-S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Environmental Product Declarations (EPD) is an independently verified and registered declaration that communicates transparent and comparable information about the life cycle environmental impact of products and services. EPDs are based on LCA but are not part of the Environmental Footprint framework by the European Commission. There are a great number of similarities between the two frameworks but also some differences. EPDs are also based on ISO 14040 and 14044 and furthermore on ISO 14025, so called type III environmental declaration. EPDs are used voluntarily in many sectors and are especially frequent in the building sector where the additional standard EN 15804 is used.</a:t>
            </a:r>
            <a:endParaRPr lang="sv-SE" dirty="0"/>
          </a:p>
          <a:p>
            <a:endParaRPr lang="sv-SE" dirty="0"/>
          </a:p>
          <a:p>
            <a:r>
              <a:rPr lang="sv-SE" dirty="0"/>
              <a:t>EPD and PEF </a:t>
            </a:r>
            <a:r>
              <a:rPr lang="sv-SE" dirty="0" err="1"/>
              <a:t>are</a:t>
            </a:r>
            <a:r>
              <a:rPr lang="sv-SE" dirty="0"/>
              <a:t> </a:t>
            </a:r>
            <a:r>
              <a:rPr lang="sv-SE" dirty="0" err="1"/>
              <a:t>based</a:t>
            </a:r>
            <a:r>
              <a:rPr lang="sv-SE" dirty="0"/>
              <a:t> on the same Life </a:t>
            </a:r>
            <a:r>
              <a:rPr lang="sv-SE" dirty="0" err="1"/>
              <a:t>Cycle</a:t>
            </a:r>
            <a:r>
              <a:rPr lang="sv-SE" dirty="0"/>
              <a:t> </a:t>
            </a:r>
            <a:r>
              <a:rPr lang="sv-SE" dirty="0" err="1"/>
              <a:t>Assessment</a:t>
            </a:r>
            <a:r>
              <a:rPr lang="sv-SE" dirty="0"/>
              <a:t> standards.</a:t>
            </a:r>
          </a:p>
          <a:p>
            <a:endParaRPr lang="sv-SE" dirty="0"/>
          </a:p>
          <a:p>
            <a:r>
              <a:rPr lang="sv-SE" dirty="0"/>
              <a:t>EPD is </a:t>
            </a:r>
            <a:r>
              <a:rPr lang="sv-SE" dirty="0" err="1"/>
              <a:t>following</a:t>
            </a:r>
            <a:r>
              <a:rPr lang="sv-SE" dirty="0"/>
              <a:t> ISO 14025, </a:t>
            </a:r>
            <a:r>
              <a:rPr lang="sv-SE" dirty="0">
                <a:solidFill>
                  <a:srgbClr val="FF0000"/>
                </a:solidFill>
              </a:rPr>
              <a:t>General Program </a:t>
            </a:r>
            <a:r>
              <a:rPr lang="sv-SE" dirty="0" err="1">
                <a:solidFill>
                  <a:srgbClr val="FF0000"/>
                </a:solidFill>
              </a:rPr>
              <a:t>Instructions</a:t>
            </a:r>
            <a:r>
              <a:rPr lang="sv-SE" dirty="0">
                <a:solidFill>
                  <a:srgbClr val="FF0000"/>
                </a:solidFill>
              </a:rPr>
              <a:t> (</a:t>
            </a:r>
            <a:r>
              <a:rPr lang="sv-SE" dirty="0"/>
              <a:t>GPI) and Product </a:t>
            </a:r>
            <a:r>
              <a:rPr lang="sv-SE" dirty="0" err="1"/>
              <a:t>Category</a:t>
            </a:r>
            <a:r>
              <a:rPr lang="sv-SE" dirty="0"/>
              <a:t> </a:t>
            </a:r>
            <a:r>
              <a:rPr lang="sv-SE" dirty="0" err="1"/>
              <a:t>Rule</a:t>
            </a:r>
            <a:r>
              <a:rPr lang="sv-SE" dirty="0"/>
              <a:t> (PCR) </a:t>
            </a:r>
            <a:r>
              <a:rPr lang="sv-SE" dirty="0" err="1"/>
              <a:t>but</a:t>
            </a:r>
            <a:r>
              <a:rPr lang="sv-SE" dirty="0"/>
              <a:t> PEF </a:t>
            </a:r>
            <a:r>
              <a:rPr lang="sv-SE" dirty="0" err="1"/>
              <a:t>follows</a:t>
            </a:r>
            <a:r>
              <a:rPr lang="sv-SE" dirty="0"/>
              <a:t> ILCD </a:t>
            </a:r>
            <a:r>
              <a:rPr lang="sv-SE" dirty="0" err="1"/>
              <a:t>Handbook</a:t>
            </a:r>
            <a:r>
              <a:rPr lang="sv-SE" dirty="0"/>
              <a:t> (</a:t>
            </a:r>
            <a:r>
              <a:rPr lang="en-US" sz="1200" b="0" i="0" u="none" strike="noStrike" kern="1200" dirty="0">
                <a:solidFill>
                  <a:schemeClr val="tx1"/>
                </a:solidFill>
                <a:effectLst/>
                <a:latin typeface="+mn-lt"/>
                <a:ea typeface="+mn-ea"/>
                <a:cs typeface="+mn-cs"/>
              </a:rPr>
              <a:t>International Reference Life Cycle Data System Handbook</a:t>
            </a:r>
            <a:r>
              <a:rPr lang="en-US" sz="1200" b="1" i="0" u="none" strike="noStrike" kern="1200" dirty="0">
                <a:solidFill>
                  <a:schemeClr val="tx1"/>
                </a:solidFill>
                <a:effectLst/>
                <a:latin typeface="+mn-lt"/>
                <a:ea typeface="+mn-ea"/>
                <a:cs typeface="+mn-cs"/>
              </a:rPr>
              <a:t>)</a:t>
            </a:r>
            <a:r>
              <a:rPr lang="sv-SE" dirty="0"/>
              <a:t>, </a:t>
            </a:r>
            <a:r>
              <a:rPr lang="sv-SE" dirty="0" err="1"/>
              <a:t>Environmental</a:t>
            </a:r>
            <a:r>
              <a:rPr lang="sv-SE" dirty="0"/>
              <a:t> </a:t>
            </a:r>
            <a:r>
              <a:rPr lang="sv-SE" dirty="0" err="1"/>
              <a:t>Footprint</a:t>
            </a:r>
            <a:r>
              <a:rPr lang="sv-SE" dirty="0"/>
              <a:t> Guide and PEFCR</a:t>
            </a:r>
          </a:p>
        </p:txBody>
      </p:sp>
      <p:sp>
        <p:nvSpPr>
          <p:cNvPr id="4" name="Slide Number Placeholder 3"/>
          <p:cNvSpPr>
            <a:spLocks noGrp="1"/>
          </p:cNvSpPr>
          <p:nvPr>
            <p:ph type="sldNum" sz="quarter" idx="5"/>
          </p:nvPr>
        </p:nvSpPr>
        <p:spPr/>
        <p:txBody>
          <a:bodyPr/>
          <a:lstStyle/>
          <a:p>
            <a:fld id="{A00BAD51-51FD-4514-91EC-5257E71DA178}" type="slidenum">
              <a:rPr lang="sv-SE" smtClean="0"/>
              <a:t>14</a:t>
            </a:fld>
            <a:endParaRPr lang="sv-SE"/>
          </a:p>
        </p:txBody>
      </p:sp>
    </p:spTree>
    <p:extLst>
      <p:ext uri="{BB962C8B-B14F-4D97-AF65-F5344CB8AC3E}">
        <p14:creationId xmlns:p14="http://schemas.microsoft.com/office/powerpoint/2010/main" val="2368727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picture you will find some basics about the two frameworks.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SE" dirty="0"/>
          </a:p>
          <a:p>
            <a:endParaRPr lang="en-SE" dirty="0"/>
          </a:p>
        </p:txBody>
      </p:sp>
      <p:sp>
        <p:nvSpPr>
          <p:cNvPr id="4" name="Slide Number Placeholder 3"/>
          <p:cNvSpPr>
            <a:spLocks noGrp="1"/>
          </p:cNvSpPr>
          <p:nvPr>
            <p:ph type="sldNum" sz="quarter" idx="5"/>
          </p:nvPr>
        </p:nvSpPr>
        <p:spPr/>
        <p:txBody>
          <a:bodyPr/>
          <a:lstStyle/>
          <a:p>
            <a:fld id="{A00BAD51-51FD-4514-91EC-5257E71DA178}" type="slidenum">
              <a:rPr lang="sv-SE" smtClean="0"/>
              <a:t>15</a:t>
            </a:fld>
            <a:endParaRPr lang="sv-SE"/>
          </a:p>
        </p:txBody>
      </p:sp>
    </p:spTree>
    <p:extLst>
      <p:ext uri="{BB962C8B-B14F-4D97-AF65-F5344CB8AC3E}">
        <p14:creationId xmlns:p14="http://schemas.microsoft.com/office/powerpoint/2010/main" val="2533000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u="none" dirty="0"/>
              <a:t>There are</a:t>
            </a:r>
            <a:r>
              <a:rPr lang="sv-SE" u="none" dirty="0"/>
              <a:t> </a:t>
            </a:r>
            <a:r>
              <a:rPr lang="sv-SE" u="none" dirty="0" err="1"/>
              <a:t>many</a:t>
            </a:r>
            <a:r>
              <a:rPr lang="sv-SE" u="none" dirty="0"/>
              <a:t> </a:t>
            </a:r>
            <a:r>
              <a:rPr lang="sv-SE" u="none" dirty="0" err="1"/>
              <a:t>similarities</a:t>
            </a:r>
            <a:r>
              <a:rPr lang="sv-SE" u="none" dirty="0"/>
              <a:t> </a:t>
            </a:r>
            <a:r>
              <a:rPr lang="sv-SE" u="none" dirty="0" err="1"/>
              <a:t>between</a:t>
            </a:r>
            <a:r>
              <a:rPr lang="sv-SE" u="none" dirty="0"/>
              <a:t> </a:t>
            </a:r>
            <a:r>
              <a:rPr lang="en-SE" u="none" dirty="0"/>
              <a:t>PEF and EPD frameworks</a:t>
            </a:r>
            <a:r>
              <a:rPr lang="sv-SE" u="none" dirty="0"/>
              <a:t> and the </a:t>
            </a:r>
            <a:r>
              <a:rPr lang="sv-SE" u="none" dirty="0" err="1"/>
              <a:t>three</a:t>
            </a:r>
            <a:r>
              <a:rPr lang="sv-SE" u="none" dirty="0"/>
              <a:t> major </a:t>
            </a:r>
            <a:r>
              <a:rPr lang="sv-SE" u="none" dirty="0" err="1"/>
              <a:t>ones</a:t>
            </a:r>
            <a:r>
              <a:rPr lang="sv-SE" u="none" dirty="0"/>
              <a:t> </a:t>
            </a:r>
            <a:r>
              <a:rPr lang="sv-SE" u="none" dirty="0" err="1"/>
              <a:t>are</a:t>
            </a:r>
            <a:r>
              <a:rPr lang="sv-SE" u="none" dirty="0"/>
              <a:t>:</a:t>
            </a:r>
            <a:endParaRPr lang="en-SE" u="none" dirty="0"/>
          </a:p>
          <a:p>
            <a:pPr marL="228600" indent="-228600">
              <a:buAutoNum type="arabicPeriod"/>
            </a:pPr>
            <a:r>
              <a:rPr lang="en-SE" u="none" dirty="0"/>
              <a:t>The purpose </a:t>
            </a:r>
          </a:p>
          <a:p>
            <a:pPr marL="685800" lvl="1" indent="-228600">
              <a:buAutoNum type="arabicPeriod"/>
            </a:pPr>
            <a:r>
              <a:rPr lang="en-SE" u="none" dirty="0"/>
              <a:t>improve the environmental performance of products and services.</a:t>
            </a:r>
          </a:p>
          <a:p>
            <a:pPr marL="685800" lvl="1" indent="-228600">
              <a:buAutoNum type="arabicPeriod"/>
            </a:pPr>
            <a:r>
              <a:rPr lang="en-SE" u="none" dirty="0"/>
              <a:t>Communication of environmental performance</a:t>
            </a:r>
          </a:p>
          <a:p>
            <a:pPr marL="685800" lvl="1" indent="-228600">
              <a:buAutoNum type="arabicPeriod"/>
            </a:pPr>
            <a:endParaRPr lang="en-SE" u="none"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SE" u="none" dirty="0"/>
              <a:t>Comparability – based on specific rules,</a:t>
            </a:r>
            <a:r>
              <a:rPr lang="sv-SE" u="none" dirty="0"/>
              <a:t> different </a:t>
            </a:r>
            <a:r>
              <a:rPr lang="sv-SE" u="none" dirty="0" err="1"/>
              <a:t>results</a:t>
            </a:r>
            <a:r>
              <a:rPr lang="sv-SE" u="none" dirty="0"/>
              <a:t> for a </a:t>
            </a:r>
            <a:r>
              <a:rPr lang="sv-SE" u="none" dirty="0" err="1"/>
              <a:t>specific</a:t>
            </a:r>
            <a:r>
              <a:rPr lang="sv-SE" u="none" dirty="0"/>
              <a:t> </a:t>
            </a:r>
            <a:r>
              <a:rPr lang="sv-SE" u="none" dirty="0" err="1"/>
              <a:t>category</a:t>
            </a:r>
            <a:r>
              <a:rPr lang="sv-SE" u="none" dirty="0"/>
              <a:t> </a:t>
            </a:r>
            <a:r>
              <a:rPr lang="sv-SE" u="none" dirty="0" err="1"/>
              <a:t>can</a:t>
            </a:r>
            <a:r>
              <a:rPr lang="sv-SE" u="none" dirty="0"/>
              <a:t> be </a:t>
            </a:r>
            <a:r>
              <a:rPr lang="sv-SE" u="none" dirty="0" err="1"/>
              <a:t>compared</a:t>
            </a:r>
            <a:r>
              <a:rPr lang="sv-SE" u="none" dirty="0"/>
              <a:t>, </a:t>
            </a:r>
            <a:r>
              <a:rPr lang="en-SE" dirty="0"/>
              <a:t>but a benchmark is only available for a specific product category in Environmental Footprint</a:t>
            </a:r>
          </a:p>
          <a:p>
            <a:pPr marL="228600" lvl="0" indent="-228600">
              <a:buAutoNum type="arabicPeriod"/>
            </a:pPr>
            <a:endParaRPr lang="sv-SE" u="none" dirty="0"/>
          </a:p>
          <a:p>
            <a:pPr marL="228600" lvl="0" indent="-228600">
              <a:buAutoNum type="arabicPeriod"/>
            </a:pPr>
            <a:endParaRPr lang="en-SE" u="none" dirty="0"/>
          </a:p>
          <a:p>
            <a:pPr marL="228600" lvl="0" indent="-228600">
              <a:buAutoNum type="arabicPeriod"/>
            </a:pPr>
            <a:r>
              <a:rPr lang="en-SE" u="none" dirty="0"/>
              <a:t>Both frameworks has a product perspective and several product groups are included and specific product category rules are developed </a:t>
            </a:r>
          </a:p>
          <a:p>
            <a:pPr marL="228600" lvl="0" indent="-228600">
              <a:buAutoNum type="arabicPeriod"/>
            </a:pPr>
            <a:endParaRPr lang="en-SE" u="none" dirty="0"/>
          </a:p>
          <a:p>
            <a:pPr marL="228600" lvl="0" indent="-228600">
              <a:buAutoNum type="arabicPeriod"/>
            </a:pPr>
            <a:endParaRPr lang="en-SE" u="none" dirty="0"/>
          </a:p>
          <a:p>
            <a:pPr marL="0" lvl="0" indent="0">
              <a:buNone/>
            </a:pPr>
            <a:r>
              <a:rPr lang="sv-SE" u="none" dirty="0" err="1">
                <a:solidFill>
                  <a:srgbClr val="FF0000"/>
                </a:solidFill>
              </a:rPr>
              <a:t>But</a:t>
            </a:r>
            <a:r>
              <a:rPr lang="sv-SE" u="none" dirty="0">
                <a:solidFill>
                  <a:srgbClr val="FF0000"/>
                </a:solidFill>
              </a:rPr>
              <a:t> t</a:t>
            </a:r>
            <a:r>
              <a:rPr lang="en-SE" u="none" dirty="0">
                <a:solidFill>
                  <a:srgbClr val="FF0000"/>
                </a:solidFill>
              </a:rPr>
              <a:t>here are</a:t>
            </a:r>
            <a:r>
              <a:rPr lang="sv-SE" u="none" dirty="0">
                <a:solidFill>
                  <a:srgbClr val="FF0000"/>
                </a:solidFill>
              </a:rPr>
              <a:t> </a:t>
            </a:r>
            <a:r>
              <a:rPr lang="sv-SE" u="none" dirty="0" err="1">
                <a:solidFill>
                  <a:srgbClr val="FF0000"/>
                </a:solidFill>
              </a:rPr>
              <a:t>also</a:t>
            </a:r>
            <a:r>
              <a:rPr lang="sv-SE" u="none" dirty="0">
                <a:solidFill>
                  <a:srgbClr val="FF0000"/>
                </a:solidFill>
              </a:rPr>
              <a:t> </a:t>
            </a:r>
            <a:r>
              <a:rPr lang="sv-SE" u="none" dirty="0" err="1">
                <a:solidFill>
                  <a:srgbClr val="FF0000"/>
                </a:solidFill>
              </a:rPr>
              <a:t>some</a:t>
            </a:r>
            <a:r>
              <a:rPr lang="en-SE" u="none" dirty="0">
                <a:solidFill>
                  <a:srgbClr val="FF0000"/>
                </a:solidFill>
              </a:rPr>
              <a:t> differences</a:t>
            </a:r>
            <a:r>
              <a:rPr lang="sv-SE" u="none" dirty="0">
                <a:solidFill>
                  <a:srgbClr val="FF0000"/>
                </a:solidFill>
              </a:rPr>
              <a:t>, for </a:t>
            </a:r>
            <a:r>
              <a:rPr lang="sv-SE" u="none" dirty="0" err="1">
                <a:solidFill>
                  <a:srgbClr val="FF0000"/>
                </a:solidFill>
              </a:rPr>
              <a:t>example</a:t>
            </a:r>
            <a:r>
              <a:rPr lang="sv-SE" u="none" dirty="0">
                <a:solidFill>
                  <a:srgbClr val="FF0000"/>
                </a:solidFill>
              </a:rPr>
              <a:t>:</a:t>
            </a:r>
            <a:endParaRPr lang="en-SE" u="none" dirty="0">
              <a:solidFill>
                <a:srgbClr val="FF0000"/>
              </a:solidFill>
            </a:endParaRPr>
          </a:p>
          <a:p>
            <a:pPr marL="228600" lvl="0" indent="-228600">
              <a:buAutoNum type="arabicPeriod"/>
            </a:pPr>
            <a:r>
              <a:rPr lang="en-SE" dirty="0">
                <a:solidFill>
                  <a:srgbClr val="FF0000"/>
                </a:solidFill>
              </a:rPr>
              <a:t>The underlying framework are different.</a:t>
            </a:r>
            <a:r>
              <a:rPr lang="sv-SE" dirty="0">
                <a:solidFill>
                  <a:srgbClr val="FF0000"/>
                </a:solidFill>
              </a:rPr>
              <a:t> PEF studies </a:t>
            </a:r>
            <a:r>
              <a:rPr lang="sv-SE" dirty="0" err="1">
                <a:solidFill>
                  <a:srgbClr val="FF0000"/>
                </a:solidFill>
              </a:rPr>
              <a:t>relies</a:t>
            </a:r>
            <a:r>
              <a:rPr lang="sv-SE" dirty="0">
                <a:solidFill>
                  <a:srgbClr val="FF0000"/>
                </a:solidFill>
              </a:rPr>
              <a:t> on the ”EUROPEAN </a:t>
            </a:r>
            <a:r>
              <a:rPr lang="en-US"/>
              <a:t>COMMISSION </a:t>
            </a:r>
            <a:r>
              <a:rPr lang="en-US" dirty="0"/>
              <a:t>RECOMMENDATION of 16.12.2021 on the use of the Environmental Footprint methods to measure and communicate the life cycle environmental performance of products and </a:t>
            </a:r>
            <a:r>
              <a:rPr lang="en-US" dirty="0" err="1"/>
              <a:t>organisations</a:t>
            </a:r>
            <a:r>
              <a:rPr lang="en-US" dirty="0"/>
              <a:t>” and respective PEFCR.</a:t>
            </a:r>
            <a:r>
              <a:rPr lang="sv-SE" dirty="0">
                <a:solidFill>
                  <a:srgbClr val="FF0000"/>
                </a:solidFill>
              </a:rPr>
              <a:t> </a:t>
            </a:r>
            <a:r>
              <a:rPr lang="sv-SE" dirty="0" err="1">
                <a:solidFill>
                  <a:srgbClr val="FF0000"/>
                </a:solidFill>
              </a:rPr>
              <a:t>There</a:t>
            </a:r>
            <a:r>
              <a:rPr lang="sv-SE" dirty="0">
                <a:solidFill>
                  <a:srgbClr val="FF0000"/>
                </a:solidFill>
              </a:rPr>
              <a:t> </a:t>
            </a:r>
            <a:r>
              <a:rPr lang="sv-SE" dirty="0" err="1">
                <a:solidFill>
                  <a:srgbClr val="FF0000"/>
                </a:solidFill>
              </a:rPr>
              <a:t>are</a:t>
            </a:r>
            <a:r>
              <a:rPr lang="sv-SE" dirty="0">
                <a:solidFill>
                  <a:srgbClr val="FF0000"/>
                </a:solidFill>
              </a:rPr>
              <a:t> </a:t>
            </a:r>
            <a:r>
              <a:rPr lang="sv-SE" dirty="0" err="1">
                <a:solidFill>
                  <a:srgbClr val="FF0000"/>
                </a:solidFill>
              </a:rPr>
              <a:t>about</a:t>
            </a:r>
            <a:r>
              <a:rPr lang="sv-SE" dirty="0">
                <a:solidFill>
                  <a:srgbClr val="FF0000"/>
                </a:solidFill>
              </a:rPr>
              <a:t> 50 different EPD systems, all </a:t>
            </a:r>
            <a:r>
              <a:rPr lang="sv-SE" dirty="0" err="1">
                <a:solidFill>
                  <a:srgbClr val="FF0000"/>
                </a:solidFill>
              </a:rPr>
              <a:t>referring</a:t>
            </a:r>
            <a:r>
              <a:rPr lang="sv-SE" dirty="0">
                <a:solidFill>
                  <a:srgbClr val="FF0000"/>
                </a:solidFill>
              </a:rPr>
              <a:t> to ISO 14025 (ISO= The International </a:t>
            </a:r>
            <a:r>
              <a:rPr lang="sv-SE" dirty="0" err="1">
                <a:solidFill>
                  <a:srgbClr val="FF0000"/>
                </a:solidFill>
              </a:rPr>
              <a:t>Organization</a:t>
            </a:r>
            <a:r>
              <a:rPr lang="sv-SE" dirty="0">
                <a:solidFill>
                  <a:srgbClr val="FF0000"/>
                </a:solidFill>
              </a:rPr>
              <a:t> for </a:t>
            </a:r>
            <a:r>
              <a:rPr lang="sv-SE" dirty="0" err="1">
                <a:solidFill>
                  <a:srgbClr val="FF0000"/>
                </a:solidFill>
              </a:rPr>
              <a:t>Standardization</a:t>
            </a:r>
            <a:r>
              <a:rPr lang="sv-SE" dirty="0">
                <a:solidFill>
                  <a:srgbClr val="FF0000"/>
                </a:solidFill>
              </a:rPr>
              <a:t>) and </a:t>
            </a:r>
            <a:r>
              <a:rPr lang="sv-SE" dirty="0" err="1">
                <a:solidFill>
                  <a:srgbClr val="FF0000"/>
                </a:solidFill>
              </a:rPr>
              <a:t>some</a:t>
            </a:r>
            <a:r>
              <a:rPr lang="sv-SE" dirty="0">
                <a:solidFill>
                  <a:srgbClr val="FF0000"/>
                </a:solidFill>
              </a:rPr>
              <a:t> </a:t>
            </a:r>
            <a:r>
              <a:rPr lang="sv-SE" dirty="0" err="1">
                <a:solidFill>
                  <a:srgbClr val="FF0000"/>
                </a:solidFill>
              </a:rPr>
              <a:t>also</a:t>
            </a:r>
            <a:r>
              <a:rPr lang="sv-SE" dirty="0">
                <a:solidFill>
                  <a:srgbClr val="FF0000"/>
                </a:solidFill>
              </a:rPr>
              <a:t> to ISO 21930 (International standard for </a:t>
            </a:r>
            <a:r>
              <a:rPr lang="sv-SE" dirty="0" err="1">
                <a:solidFill>
                  <a:srgbClr val="FF0000"/>
                </a:solidFill>
              </a:rPr>
              <a:t>building</a:t>
            </a:r>
            <a:r>
              <a:rPr lang="sv-SE" dirty="0">
                <a:solidFill>
                  <a:srgbClr val="FF0000"/>
                </a:solidFill>
              </a:rPr>
              <a:t> </a:t>
            </a:r>
            <a:r>
              <a:rPr lang="sv-SE" dirty="0" err="1">
                <a:solidFill>
                  <a:srgbClr val="FF0000"/>
                </a:solidFill>
              </a:rPr>
              <a:t>products</a:t>
            </a:r>
            <a:r>
              <a:rPr lang="sv-SE" dirty="0">
                <a:solidFill>
                  <a:srgbClr val="FF0000"/>
                </a:solidFill>
              </a:rPr>
              <a:t>) or EN 15804 (</a:t>
            </a:r>
            <a:r>
              <a:rPr lang="sv-SE" dirty="0" err="1">
                <a:solidFill>
                  <a:srgbClr val="FF0000"/>
                </a:solidFill>
              </a:rPr>
              <a:t>European</a:t>
            </a:r>
            <a:r>
              <a:rPr lang="sv-SE" dirty="0">
                <a:solidFill>
                  <a:srgbClr val="FF0000"/>
                </a:solidFill>
              </a:rPr>
              <a:t> standard for </a:t>
            </a:r>
            <a:r>
              <a:rPr lang="sv-SE" dirty="0" err="1">
                <a:solidFill>
                  <a:srgbClr val="FF0000"/>
                </a:solidFill>
              </a:rPr>
              <a:t>building</a:t>
            </a:r>
            <a:r>
              <a:rPr lang="sv-SE" dirty="0">
                <a:solidFill>
                  <a:srgbClr val="FF0000"/>
                </a:solidFill>
              </a:rPr>
              <a:t> </a:t>
            </a:r>
            <a:r>
              <a:rPr lang="sv-SE" dirty="0" err="1">
                <a:solidFill>
                  <a:srgbClr val="FF0000"/>
                </a:solidFill>
              </a:rPr>
              <a:t>products</a:t>
            </a:r>
            <a:r>
              <a:rPr lang="sv-SE" dirty="0">
                <a:solidFill>
                  <a:srgbClr val="FF0000"/>
                </a:solidFill>
              </a:rPr>
              <a:t>. In addition to the standards the </a:t>
            </a:r>
            <a:r>
              <a:rPr lang="sv-SE" dirty="0" err="1">
                <a:solidFill>
                  <a:srgbClr val="FF0000"/>
                </a:solidFill>
              </a:rPr>
              <a:t>Programme</a:t>
            </a:r>
            <a:r>
              <a:rPr lang="sv-SE" dirty="0">
                <a:solidFill>
                  <a:srgbClr val="FF0000"/>
                </a:solidFill>
              </a:rPr>
              <a:t> Operators of the EPD </a:t>
            </a:r>
            <a:r>
              <a:rPr lang="sv-SE" dirty="0" err="1">
                <a:solidFill>
                  <a:srgbClr val="FF0000"/>
                </a:solidFill>
              </a:rPr>
              <a:t>schemes</a:t>
            </a:r>
            <a:r>
              <a:rPr lang="sv-SE" dirty="0">
                <a:solidFill>
                  <a:srgbClr val="FF0000"/>
                </a:solidFill>
              </a:rPr>
              <a:t> </a:t>
            </a:r>
            <a:r>
              <a:rPr lang="sv-SE" dirty="0" err="1">
                <a:solidFill>
                  <a:srgbClr val="FF0000"/>
                </a:solidFill>
              </a:rPr>
              <a:t>publish</a:t>
            </a:r>
            <a:r>
              <a:rPr lang="sv-SE" dirty="0">
                <a:solidFill>
                  <a:srgbClr val="FF0000"/>
                </a:solidFill>
              </a:rPr>
              <a:t> General Program </a:t>
            </a:r>
            <a:r>
              <a:rPr lang="sv-SE" dirty="0" err="1">
                <a:solidFill>
                  <a:srgbClr val="FF0000"/>
                </a:solidFill>
              </a:rPr>
              <a:t>Instructions</a:t>
            </a:r>
            <a:r>
              <a:rPr lang="sv-SE" dirty="0">
                <a:solidFill>
                  <a:srgbClr val="FF0000"/>
                </a:solidFill>
              </a:rPr>
              <a:t> (GPI) (or </a:t>
            </a:r>
            <a:r>
              <a:rPr lang="sv-SE" dirty="0" err="1">
                <a:solidFill>
                  <a:srgbClr val="FF0000"/>
                </a:solidFill>
              </a:rPr>
              <a:t>similar</a:t>
            </a:r>
            <a:r>
              <a:rPr lang="sv-SE" dirty="0">
                <a:solidFill>
                  <a:srgbClr val="FF0000"/>
                </a:solidFill>
              </a:rPr>
              <a:t>) as </a:t>
            </a:r>
            <a:r>
              <a:rPr lang="sv-SE" dirty="0" err="1">
                <a:solidFill>
                  <a:srgbClr val="FF0000"/>
                </a:solidFill>
              </a:rPr>
              <a:t>well</a:t>
            </a:r>
            <a:r>
              <a:rPr lang="sv-SE" dirty="0">
                <a:solidFill>
                  <a:srgbClr val="FF0000"/>
                </a:solidFill>
              </a:rPr>
              <a:t> as Product </a:t>
            </a:r>
            <a:r>
              <a:rPr lang="sv-SE" dirty="0" err="1">
                <a:solidFill>
                  <a:srgbClr val="FF0000"/>
                </a:solidFill>
              </a:rPr>
              <a:t>Category</a:t>
            </a:r>
            <a:r>
              <a:rPr lang="sv-SE" dirty="0">
                <a:solidFill>
                  <a:srgbClr val="FF0000"/>
                </a:solidFill>
              </a:rPr>
              <a:t> </a:t>
            </a:r>
            <a:r>
              <a:rPr lang="sv-SE" dirty="0" err="1">
                <a:solidFill>
                  <a:srgbClr val="FF0000"/>
                </a:solidFill>
              </a:rPr>
              <a:t>Rules</a:t>
            </a:r>
            <a:r>
              <a:rPr lang="sv-SE" dirty="0">
                <a:solidFill>
                  <a:srgbClr val="FF0000"/>
                </a:solidFill>
              </a:rPr>
              <a:t>.</a:t>
            </a:r>
          </a:p>
          <a:p>
            <a:pPr marL="228600" lvl="0" indent="-228600">
              <a:buAutoNum type="arabicPeriod"/>
            </a:pPr>
            <a:endParaRPr lang="en-SE" u="none" dirty="0">
              <a:solidFill>
                <a:srgbClr val="FF0000"/>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SE" u="none" dirty="0">
                <a:solidFill>
                  <a:srgbClr val="FF0000"/>
                </a:solidFill>
              </a:rPr>
              <a:t>The communication format </a:t>
            </a:r>
            <a:r>
              <a:rPr lang="sv-SE" u="none" dirty="0" err="1">
                <a:solidFill>
                  <a:srgbClr val="FF0000"/>
                </a:solidFill>
              </a:rPr>
              <a:t>with</a:t>
            </a:r>
            <a:r>
              <a:rPr lang="sv-SE" u="none" dirty="0">
                <a:solidFill>
                  <a:srgbClr val="FF0000"/>
                </a:solidFill>
              </a:rPr>
              <a:t> different </a:t>
            </a:r>
            <a:r>
              <a:rPr lang="sv-SE" u="none" dirty="0" err="1">
                <a:solidFill>
                  <a:srgbClr val="FF0000"/>
                </a:solidFill>
              </a:rPr>
              <a:t>mandatory</a:t>
            </a:r>
            <a:r>
              <a:rPr lang="sv-SE" u="none" dirty="0">
                <a:solidFill>
                  <a:srgbClr val="FF0000"/>
                </a:solidFill>
              </a:rPr>
              <a:t> information</a:t>
            </a:r>
            <a:r>
              <a:rPr lang="en-SE" dirty="0"/>
              <a:t>, </a:t>
            </a:r>
            <a:r>
              <a:rPr lang="sv-SE" dirty="0"/>
              <a:t>PEF has </a:t>
            </a:r>
            <a:r>
              <a:rPr lang="en-SE" dirty="0"/>
              <a:t>a benchmark that is available for </a:t>
            </a:r>
            <a:r>
              <a:rPr lang="sv-SE" dirty="0" err="1"/>
              <a:t>each</a:t>
            </a:r>
            <a:r>
              <a:rPr lang="en-SE" dirty="0"/>
              <a:t> specific product category</a:t>
            </a:r>
            <a:endParaRPr lang="sv-SE" u="none" dirty="0">
              <a:solidFill>
                <a:srgbClr val="FF0000"/>
              </a:solidFill>
            </a:endParaRPr>
          </a:p>
          <a:p>
            <a:pPr marL="228600" lvl="0" indent="-228600">
              <a:buAutoNum type="arabicPeriod"/>
            </a:pPr>
            <a:endParaRPr lang="en-SE" u="none" dirty="0">
              <a:solidFill>
                <a:srgbClr val="FF0000"/>
              </a:solidFill>
            </a:endParaRPr>
          </a:p>
          <a:p>
            <a:pPr marL="228600" lvl="0" indent="-228600">
              <a:buAutoNum type="arabicPeriod"/>
            </a:pPr>
            <a:r>
              <a:rPr lang="en-SE" u="none" dirty="0">
                <a:solidFill>
                  <a:srgbClr val="FF0000"/>
                </a:solidFill>
              </a:rPr>
              <a:t>The technical details in the methods are not the same in all aspects, </a:t>
            </a:r>
            <a:r>
              <a:rPr lang="en-SE" dirty="0">
                <a:solidFill>
                  <a:srgbClr val="FF0000"/>
                </a:solidFill>
              </a:rPr>
              <a:t>but are overlapping a lot. </a:t>
            </a:r>
            <a:r>
              <a:rPr lang="sv-SE" dirty="0">
                <a:solidFill>
                  <a:srgbClr val="FF0000"/>
                </a:solidFill>
              </a:rPr>
              <a:t>Notable </a:t>
            </a:r>
            <a:r>
              <a:rPr lang="sv-SE" dirty="0" err="1">
                <a:solidFill>
                  <a:srgbClr val="FF0000"/>
                </a:solidFill>
              </a:rPr>
              <a:t>diffrences</a:t>
            </a:r>
            <a:r>
              <a:rPr lang="sv-SE" dirty="0">
                <a:solidFill>
                  <a:srgbClr val="FF0000"/>
                </a:solidFill>
              </a:rPr>
              <a:t> </a:t>
            </a:r>
            <a:r>
              <a:rPr lang="sv-SE" dirty="0" err="1">
                <a:solidFill>
                  <a:srgbClr val="FF0000"/>
                </a:solidFill>
              </a:rPr>
              <a:t>may</a:t>
            </a:r>
            <a:r>
              <a:rPr lang="sv-SE" dirty="0">
                <a:solidFill>
                  <a:srgbClr val="FF0000"/>
                </a:solidFill>
              </a:rPr>
              <a:t> be in </a:t>
            </a:r>
            <a:r>
              <a:rPr lang="sv-SE" dirty="0" err="1">
                <a:solidFill>
                  <a:srgbClr val="FF0000"/>
                </a:solidFill>
              </a:rPr>
              <a:t>selected</a:t>
            </a:r>
            <a:r>
              <a:rPr lang="sv-SE" dirty="0">
                <a:solidFill>
                  <a:srgbClr val="FF0000"/>
                </a:solidFill>
              </a:rPr>
              <a:t> </a:t>
            </a:r>
            <a:r>
              <a:rPr lang="sv-SE" dirty="0" err="1">
                <a:solidFill>
                  <a:srgbClr val="FF0000"/>
                </a:solidFill>
              </a:rPr>
              <a:t>impact</a:t>
            </a:r>
            <a:r>
              <a:rPr lang="sv-SE" dirty="0">
                <a:solidFill>
                  <a:srgbClr val="FF0000"/>
                </a:solidFill>
              </a:rPr>
              <a:t> </a:t>
            </a:r>
            <a:r>
              <a:rPr lang="sv-SE" dirty="0" err="1">
                <a:solidFill>
                  <a:srgbClr val="FF0000"/>
                </a:solidFill>
              </a:rPr>
              <a:t>categories</a:t>
            </a:r>
            <a:r>
              <a:rPr lang="sv-SE" dirty="0">
                <a:solidFill>
                  <a:srgbClr val="FF0000"/>
                </a:solidFill>
              </a:rPr>
              <a:t>, system </a:t>
            </a:r>
            <a:r>
              <a:rPr lang="sv-SE" dirty="0" err="1">
                <a:solidFill>
                  <a:srgbClr val="FF0000"/>
                </a:solidFill>
              </a:rPr>
              <a:t>boundaries</a:t>
            </a:r>
            <a:r>
              <a:rPr lang="sv-SE" dirty="0">
                <a:solidFill>
                  <a:srgbClr val="FF0000"/>
                </a:solidFill>
              </a:rPr>
              <a:t> and </a:t>
            </a:r>
            <a:r>
              <a:rPr lang="sv-SE" dirty="0" err="1">
                <a:solidFill>
                  <a:srgbClr val="FF0000"/>
                </a:solidFill>
              </a:rPr>
              <a:t>allocations</a:t>
            </a:r>
            <a:r>
              <a:rPr lang="sv-SE" dirty="0">
                <a:solidFill>
                  <a:srgbClr val="FF0000"/>
                </a:solidFill>
              </a:rPr>
              <a:t> </a:t>
            </a:r>
            <a:r>
              <a:rPr lang="sv-SE" dirty="0" err="1">
                <a:solidFill>
                  <a:srgbClr val="FF0000"/>
                </a:solidFill>
              </a:rPr>
              <a:t>regarding</a:t>
            </a:r>
            <a:r>
              <a:rPr lang="sv-SE" dirty="0">
                <a:solidFill>
                  <a:srgbClr val="FF0000"/>
                </a:solidFill>
              </a:rPr>
              <a:t> </a:t>
            </a:r>
            <a:r>
              <a:rPr lang="sv-SE" dirty="0" err="1">
                <a:solidFill>
                  <a:srgbClr val="FF0000"/>
                </a:solidFill>
              </a:rPr>
              <a:t>e.g</a:t>
            </a:r>
            <a:r>
              <a:rPr lang="sv-SE" dirty="0">
                <a:solidFill>
                  <a:srgbClr val="FF0000"/>
                </a:solidFill>
              </a:rPr>
              <a:t>. end of </a:t>
            </a:r>
            <a:r>
              <a:rPr lang="sv-SE" dirty="0" err="1">
                <a:solidFill>
                  <a:srgbClr val="FF0000"/>
                </a:solidFill>
              </a:rPr>
              <a:t>life</a:t>
            </a:r>
            <a:r>
              <a:rPr lang="sv-SE" dirty="0">
                <a:solidFill>
                  <a:srgbClr val="FF0000"/>
                </a:solidFill>
              </a:rPr>
              <a:t>.</a:t>
            </a:r>
            <a:endParaRPr lang="en-SE" u="none" strike="sngStrike" dirty="0">
              <a:solidFill>
                <a:srgbClr val="FF0000"/>
              </a:solidFill>
            </a:endParaRPr>
          </a:p>
        </p:txBody>
      </p:sp>
      <p:sp>
        <p:nvSpPr>
          <p:cNvPr id="4" name="Slide Number Placeholder 3"/>
          <p:cNvSpPr>
            <a:spLocks noGrp="1"/>
          </p:cNvSpPr>
          <p:nvPr>
            <p:ph type="sldNum" sz="quarter" idx="5"/>
          </p:nvPr>
        </p:nvSpPr>
        <p:spPr/>
        <p:txBody>
          <a:bodyPr/>
          <a:lstStyle/>
          <a:p>
            <a:fld id="{A00BAD51-51FD-4514-91EC-5257E71DA178}" type="slidenum">
              <a:rPr lang="sv-SE" smtClean="0"/>
              <a:t>16</a:t>
            </a:fld>
            <a:endParaRPr lang="sv-SE"/>
          </a:p>
        </p:txBody>
      </p:sp>
    </p:spTree>
    <p:extLst>
      <p:ext uri="{BB962C8B-B14F-4D97-AF65-F5344CB8AC3E}">
        <p14:creationId xmlns:p14="http://schemas.microsoft.com/office/powerpoint/2010/main" val="7455067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Circular economy action plan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 Circular Economy Action plan mentions the use of EF for two different purposes – design of sustainable products and substantiation of green claims.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Both purposes are indicated by the aim of the PEF “</a:t>
            </a:r>
            <a:r>
              <a:rPr lang="en-US" sz="1200" i="0" dirty="0">
                <a:solidFill>
                  <a:schemeClr val="bg1"/>
                </a:solidFill>
              </a:rPr>
              <a:t>Improve the environmental performance of products and services in the European market through a combination of market pressure and policy instruments”</a:t>
            </a:r>
          </a:p>
          <a:p>
            <a:endParaRPr lang="en-US" sz="1200" b="0" i="0" kern="1200" dirty="0">
              <a:solidFill>
                <a:schemeClr val="bg1"/>
              </a:solidFill>
              <a:effectLst/>
              <a:latin typeface="+mn-lt"/>
              <a:ea typeface="+mn-ea"/>
              <a:cs typeface="+mn-cs"/>
            </a:endParaRPr>
          </a:p>
          <a:p>
            <a:r>
              <a:rPr lang="en-US" sz="1200" b="0" i="0" kern="1200" dirty="0">
                <a:solidFill>
                  <a:schemeClr val="bg1"/>
                </a:solidFill>
                <a:effectLst/>
                <a:latin typeface="+mn-lt"/>
                <a:ea typeface="+mn-ea"/>
                <a:cs typeface="+mn-cs"/>
              </a:rPr>
              <a:t>Design of sustainable products is addressed through the Sustainable Products Initiative (SPI) launched by the EC in September 2020 with a legislative proposal anticipated by late Q1 2022. The back-bone of the SPI is the widening of the </a:t>
            </a:r>
            <a:r>
              <a:rPr lang="en-US" sz="1200" b="0" i="0" kern="1200" dirty="0" err="1">
                <a:solidFill>
                  <a:schemeClr val="bg1"/>
                </a:solidFill>
                <a:effectLst/>
                <a:latin typeface="+mn-lt"/>
                <a:ea typeface="+mn-ea"/>
                <a:cs typeface="+mn-cs"/>
              </a:rPr>
              <a:t>Ecodesign</a:t>
            </a:r>
            <a:r>
              <a:rPr lang="en-US" sz="1200" b="0" i="0" kern="1200" dirty="0">
                <a:solidFill>
                  <a:schemeClr val="bg1"/>
                </a:solidFill>
                <a:effectLst/>
                <a:latin typeface="+mn-lt"/>
                <a:ea typeface="+mn-ea"/>
                <a:cs typeface="+mn-cs"/>
              </a:rPr>
              <a:t> Directive to cover other products than energy related. The review of the </a:t>
            </a:r>
            <a:r>
              <a:rPr lang="en-US" sz="1200" b="0" i="0" kern="1200" dirty="0" err="1">
                <a:solidFill>
                  <a:schemeClr val="bg1"/>
                </a:solidFill>
                <a:effectLst/>
                <a:latin typeface="+mn-lt"/>
                <a:ea typeface="+mn-ea"/>
                <a:cs typeface="+mn-cs"/>
              </a:rPr>
              <a:t>Ecodesign</a:t>
            </a:r>
            <a:r>
              <a:rPr lang="en-US" sz="1200" b="0" i="0" kern="1200" dirty="0">
                <a:solidFill>
                  <a:schemeClr val="bg1"/>
                </a:solidFill>
                <a:effectLst/>
                <a:latin typeface="+mn-lt"/>
                <a:ea typeface="+mn-ea"/>
                <a:cs typeface="+mn-cs"/>
              </a:rPr>
              <a:t> criteria will build, where appropriate, on previously established EU methods and criteria e.g. the Product Environmental Footprint approach.</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Substantiating of claims relating to the sixteen environmental impact categories of the EF, and the overall claim of “environmental preferability” is addressed through the Green Claims Initiative launched in July 2020 </a:t>
            </a:r>
            <a:r>
              <a:rPr lang="en-US" sz="1200" b="0" i="0" kern="1200" dirty="0">
                <a:solidFill>
                  <a:schemeClr val="bg1"/>
                </a:solidFill>
                <a:effectLst/>
                <a:latin typeface="+mn-lt"/>
                <a:ea typeface="+mn-ea"/>
                <a:cs typeface="+mn-cs"/>
              </a:rPr>
              <a:t>with a legislative proposal anticipated by late Q1 2022. </a:t>
            </a:r>
            <a:r>
              <a:rPr lang="en-GB" sz="1200" i="0" dirty="0"/>
              <a:t>The Commission will propose that companies substantiate their environmental claims using Product and Organisation Environmental Footprint methods.”</a:t>
            </a:r>
          </a:p>
          <a:p>
            <a:r>
              <a:rPr lang="en-US" sz="1200" i="0" kern="1200" dirty="0">
                <a:solidFill>
                  <a:schemeClr val="tx1"/>
                </a:solidFill>
                <a:effectLst/>
                <a:latin typeface="+mn-lt"/>
                <a:ea typeface="+mn-ea"/>
                <a:cs typeface="+mn-cs"/>
              </a:rPr>
              <a:t>The Commission will test the integration of these methods in the EU Ecolabel and include more systematically durability, recyclability and recycled content in the EU Ecolabel criteria. </a:t>
            </a:r>
          </a:p>
          <a:p>
            <a:r>
              <a:rPr lang="en-US" sz="1200" i="0" kern="1200" dirty="0">
                <a:solidFill>
                  <a:schemeClr val="tx1"/>
                </a:solidFill>
                <a:effectLst/>
                <a:latin typeface="+mn-lt"/>
                <a:ea typeface="+mn-ea"/>
                <a:cs typeface="+mn-cs"/>
              </a:rPr>
              <a:t>(Claims not relating to the sixteen impact categories of the EF (or “environmental preferability”), e.g. recycled content, is handled by another initiative (Consumer law) by DG JUST</a:t>
            </a:r>
          </a:p>
          <a:p>
            <a:endParaRPr lang="en-US" sz="1200" i="1"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Besides the Sustainable Products Initiative and the Green Claims initiative – parts of the EF method, and relevant PEFCRs, are referred to in:</a:t>
            </a:r>
          </a:p>
          <a:p>
            <a:r>
              <a:rPr lang="en-US" sz="1200" i="1" kern="1200" dirty="0">
                <a:solidFill>
                  <a:schemeClr val="tx1"/>
                </a:solidFill>
                <a:effectLst/>
                <a:latin typeface="+mn-lt"/>
                <a:ea typeface="+mn-ea"/>
                <a:cs typeface="+mn-cs"/>
              </a:rPr>
              <a:t>Proposed battery regulation.</a:t>
            </a:r>
          </a:p>
          <a:p>
            <a:r>
              <a:rPr lang="en-US" sz="1200" i="1" kern="1200" dirty="0">
                <a:solidFill>
                  <a:schemeClr val="tx1"/>
                </a:solidFill>
                <a:effectLst/>
                <a:latin typeface="+mn-lt"/>
                <a:ea typeface="+mn-ea"/>
                <a:cs typeface="+mn-cs"/>
              </a:rPr>
              <a:t>Proposed </a:t>
            </a:r>
            <a:r>
              <a:rPr lang="en-US" sz="1200" i="1" kern="1200" dirty="0" err="1">
                <a:solidFill>
                  <a:schemeClr val="tx1"/>
                </a:solidFill>
                <a:effectLst/>
                <a:latin typeface="+mn-lt"/>
                <a:ea typeface="+mn-ea"/>
                <a:cs typeface="+mn-cs"/>
              </a:rPr>
              <a:t>Ecodesign</a:t>
            </a:r>
            <a:r>
              <a:rPr lang="en-US" sz="1200" i="1" kern="1200" dirty="0">
                <a:solidFill>
                  <a:schemeClr val="tx1"/>
                </a:solidFill>
                <a:effectLst/>
                <a:latin typeface="+mn-lt"/>
                <a:ea typeface="+mn-ea"/>
                <a:cs typeface="+mn-cs"/>
              </a:rPr>
              <a:t> requirements (under the current </a:t>
            </a:r>
            <a:r>
              <a:rPr lang="en-US" sz="1200" i="1" kern="1200" dirty="0" err="1">
                <a:solidFill>
                  <a:schemeClr val="tx1"/>
                </a:solidFill>
                <a:effectLst/>
                <a:latin typeface="+mn-lt"/>
                <a:ea typeface="+mn-ea"/>
                <a:cs typeface="+mn-cs"/>
              </a:rPr>
              <a:t>Ecodesign</a:t>
            </a:r>
            <a:r>
              <a:rPr lang="en-US" sz="1200" i="1" kern="1200" dirty="0">
                <a:solidFill>
                  <a:schemeClr val="tx1"/>
                </a:solidFill>
                <a:effectLst/>
                <a:latin typeface="+mn-lt"/>
                <a:ea typeface="+mn-ea"/>
                <a:cs typeface="+mn-cs"/>
              </a:rPr>
              <a:t> Directive) for photovoltaic solar panels.</a:t>
            </a:r>
          </a:p>
          <a:p>
            <a:r>
              <a:rPr lang="en-US" sz="1200" i="1" kern="1200" dirty="0">
                <a:solidFill>
                  <a:schemeClr val="tx1"/>
                </a:solidFill>
                <a:effectLst/>
                <a:latin typeface="+mn-lt"/>
                <a:ea typeface="+mn-ea"/>
                <a:cs typeface="+mn-cs"/>
              </a:rPr>
              <a:t>EU Taxonomy</a:t>
            </a:r>
          </a:p>
          <a:p>
            <a:endParaRPr lang="en-SE" dirty="0"/>
          </a:p>
        </p:txBody>
      </p:sp>
      <p:sp>
        <p:nvSpPr>
          <p:cNvPr id="4" name="Slide Number Placeholder 3"/>
          <p:cNvSpPr>
            <a:spLocks noGrp="1"/>
          </p:cNvSpPr>
          <p:nvPr>
            <p:ph type="sldNum" sz="quarter" idx="5"/>
          </p:nvPr>
        </p:nvSpPr>
        <p:spPr/>
        <p:txBody>
          <a:bodyPr/>
          <a:lstStyle/>
          <a:p>
            <a:fld id="{A00BAD51-51FD-4514-91EC-5257E71DA178}" type="slidenum">
              <a:rPr lang="sv-SE" smtClean="0"/>
              <a:t>17</a:t>
            </a:fld>
            <a:endParaRPr lang="sv-SE"/>
          </a:p>
        </p:txBody>
      </p:sp>
    </p:spTree>
    <p:extLst>
      <p:ext uri="{BB962C8B-B14F-4D97-AF65-F5344CB8AC3E}">
        <p14:creationId xmlns:p14="http://schemas.microsoft.com/office/powerpoint/2010/main" val="17509492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Uses of the EF methods -examples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Definition of thresholds for classes of performance for products</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E.g. carbon footprint thresholds by Batteries Regulation proposal and solar photovoltaic panels under the current </a:t>
            </a:r>
            <a:r>
              <a:rPr lang="en-US" sz="1200" i="1" kern="1200" dirty="0" err="1">
                <a:solidFill>
                  <a:schemeClr val="tx1"/>
                </a:solidFill>
                <a:effectLst/>
                <a:latin typeface="+mn-lt"/>
                <a:ea typeface="+mn-ea"/>
                <a:cs typeface="+mn-cs"/>
              </a:rPr>
              <a:t>Ecodesign</a:t>
            </a:r>
            <a:r>
              <a:rPr lang="en-US" sz="1200" i="1" kern="1200" dirty="0">
                <a:solidFill>
                  <a:schemeClr val="tx1"/>
                </a:solidFill>
                <a:effectLst/>
                <a:latin typeface="+mn-lt"/>
                <a:ea typeface="+mn-ea"/>
                <a:cs typeface="+mn-cs"/>
              </a:rPr>
              <a:t> Directive</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E.g. environmental thresholds through widening of </a:t>
            </a:r>
            <a:r>
              <a:rPr lang="en-US" sz="1200" i="1" kern="1200" dirty="0" err="1">
                <a:solidFill>
                  <a:schemeClr val="tx1"/>
                </a:solidFill>
                <a:effectLst/>
                <a:latin typeface="+mn-lt"/>
                <a:ea typeface="+mn-ea"/>
                <a:cs typeface="+mn-cs"/>
              </a:rPr>
              <a:t>Ecodesign</a:t>
            </a:r>
            <a:r>
              <a:rPr lang="en-US" sz="1200" i="1" kern="1200" dirty="0">
                <a:solidFill>
                  <a:schemeClr val="tx1"/>
                </a:solidFill>
                <a:effectLst/>
                <a:latin typeface="+mn-lt"/>
                <a:ea typeface="+mn-ea"/>
                <a:cs typeface="+mn-cs"/>
              </a:rPr>
              <a:t> Directive (Sustainable Products Initiative)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Tracking environmental performance</a:t>
            </a:r>
          </a:p>
          <a:p>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E.g.the</a:t>
            </a:r>
            <a:r>
              <a:rPr lang="en-US" sz="1200" i="1" kern="1200" dirty="0">
                <a:solidFill>
                  <a:schemeClr val="tx1"/>
                </a:solidFill>
                <a:effectLst/>
                <a:latin typeface="+mn-lt"/>
                <a:ea typeface="+mn-ea"/>
                <a:cs typeface="+mn-cs"/>
              </a:rPr>
              <a:t> delegated act on climate mitigation under the Taxonomy regulation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Hotspot identification along the value chain, steering innovation</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E.g. use in EU Ecolabel to identify hotspots (background to criteria definition)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Communication of environmental profile and labelling/ reporting</a:t>
            </a:r>
          </a:p>
          <a:p>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E.g. options under the Green claims initiative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i="1" kern="1200" dirty="0">
                <a:solidFill>
                  <a:schemeClr val="tx1"/>
                </a:solidFill>
                <a:effectLst/>
                <a:latin typeface="+mn-lt"/>
                <a:ea typeface="+mn-ea"/>
                <a:cs typeface="+mn-cs"/>
              </a:rPr>
              <a:t>E.g. mandatory carbon footprint declaration by Batteries Regulation proposal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Considering how the battery regulation and current </a:t>
            </a:r>
            <a:r>
              <a:rPr lang="en-US" sz="1200" i="1" kern="1200" dirty="0" err="1">
                <a:solidFill>
                  <a:schemeClr val="tx1"/>
                </a:solidFill>
                <a:effectLst/>
                <a:latin typeface="+mn-lt"/>
                <a:ea typeface="+mn-ea"/>
                <a:cs typeface="+mn-cs"/>
              </a:rPr>
              <a:t>Ecodesign</a:t>
            </a:r>
            <a:r>
              <a:rPr lang="en-US" sz="1200" i="1" kern="1200" dirty="0">
                <a:solidFill>
                  <a:schemeClr val="tx1"/>
                </a:solidFill>
                <a:effectLst/>
                <a:latin typeface="+mn-lt"/>
                <a:ea typeface="+mn-ea"/>
                <a:cs typeface="+mn-cs"/>
              </a:rPr>
              <a:t> directive refers to the EF method, this might very well happen within other areas as well – especially when there is a PEFCR published!</a:t>
            </a:r>
          </a:p>
        </p:txBody>
      </p:sp>
      <p:sp>
        <p:nvSpPr>
          <p:cNvPr id="4" name="Slide Number Placeholder 3"/>
          <p:cNvSpPr>
            <a:spLocks noGrp="1"/>
          </p:cNvSpPr>
          <p:nvPr>
            <p:ph type="sldNum" sz="quarter" idx="5"/>
          </p:nvPr>
        </p:nvSpPr>
        <p:spPr/>
        <p:txBody>
          <a:bodyPr/>
          <a:lstStyle/>
          <a:p>
            <a:fld id="{A00BAD51-51FD-4514-91EC-5257E71DA178}" type="slidenum">
              <a:rPr lang="sv-SE" smtClean="0"/>
              <a:t>18</a:t>
            </a:fld>
            <a:endParaRPr lang="sv-SE"/>
          </a:p>
        </p:txBody>
      </p:sp>
    </p:spTree>
    <p:extLst>
      <p:ext uri="{BB962C8B-B14F-4D97-AF65-F5344CB8AC3E}">
        <p14:creationId xmlns:p14="http://schemas.microsoft.com/office/powerpoint/2010/main" val="2558226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By order of the Swedish government, the Swedish EPA carries out the official representation of Sweden in the European Commission (EC) development of Environmental footprints: Integrated Product Policy/</a:t>
            </a:r>
            <a:r>
              <a:rPr lang="en-GB" sz="1200" dirty="0" err="1"/>
              <a:t>Sustainavble</a:t>
            </a:r>
            <a:r>
              <a:rPr lang="en-GB" sz="1200" dirty="0"/>
              <a:t> Consumption and Production (IPP/SCP), EF-subgroup and Technical Advisory Board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Swedish EPA will be part of the Swedish representation in negotiations of legislative proposals made by the EC integrating EF-related requirements (e.g. Sustainable Products Initiative (SPI) and green claims)</a:t>
            </a:r>
          </a:p>
          <a:p>
            <a:pPr marL="0" marR="0" lvl="0" indent="0" algn="l" defTabSz="914400" rtl="0" eaLnBrk="1" fontAlgn="auto" latinLnBrk="0" hangingPunct="1">
              <a:lnSpc>
                <a:spcPct val="100000"/>
              </a:lnSpc>
              <a:spcBef>
                <a:spcPts val="0"/>
              </a:spcBef>
              <a:spcAft>
                <a:spcPts val="0"/>
              </a:spcAft>
              <a:buClrTx/>
              <a:buSzTx/>
              <a:buFontTx/>
              <a:buNone/>
              <a:tabLst/>
              <a:defRPr/>
            </a:pPr>
            <a:r>
              <a:rPr lang="en-SE" dirty="0"/>
              <a:t>The Swedish EPA is also part of a nordic co-operation through Nordic Council of Ministers and the Nordic Environmental Footprint group – to impact the EU 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r>
              <a:rPr lang="en-SE" dirty="0"/>
              <a:t>Swedish Life Cycle Center</a:t>
            </a:r>
          </a:p>
          <a:p>
            <a:r>
              <a:rPr lang="en-SE" dirty="0"/>
              <a:t>A national competence centre with a long history of working for its vision credible and applied life cycle thinking globally. </a:t>
            </a:r>
            <a:endParaRPr lang="en-GB" sz="1200" dirty="0"/>
          </a:p>
          <a:p>
            <a:r>
              <a:rPr lang="en-SE" dirty="0"/>
              <a:t>The </a:t>
            </a:r>
            <a:r>
              <a:rPr lang="sv-SE" dirty="0"/>
              <a:t>Swedish Life Cycle </a:t>
            </a:r>
            <a:r>
              <a:rPr lang="en-SE" dirty="0"/>
              <a:t>centre hosts an Environmental Footprint expert group consisting of partners representing:</a:t>
            </a:r>
          </a:p>
          <a:p>
            <a:pPr marL="285750" indent="-285750">
              <a:buFontTx/>
              <a:buChar char="-"/>
            </a:pPr>
            <a:r>
              <a:rPr lang="en-SE" dirty="0"/>
              <a:t>Universities</a:t>
            </a:r>
          </a:p>
          <a:p>
            <a:pPr marL="285750" indent="-285750">
              <a:buFontTx/>
              <a:buChar char="-"/>
            </a:pPr>
            <a:r>
              <a:rPr lang="en-SE" dirty="0"/>
              <a:t>Industries</a:t>
            </a:r>
          </a:p>
          <a:p>
            <a:pPr marL="285750" indent="-285750">
              <a:buFontTx/>
              <a:buChar char="-"/>
            </a:pPr>
            <a:r>
              <a:rPr lang="en-SE" dirty="0"/>
              <a:t>Research Institutes</a:t>
            </a:r>
          </a:p>
          <a:p>
            <a:pPr marL="285750" indent="-285750">
              <a:buFontTx/>
              <a:buChar char="-"/>
            </a:pPr>
            <a:r>
              <a:rPr lang="en-SE" dirty="0"/>
              <a:t>Government agencies</a:t>
            </a:r>
          </a:p>
          <a:p>
            <a:pPr marL="285750" indent="-285750">
              <a:buFontTx/>
              <a:buChar char="-"/>
            </a:pPr>
            <a:r>
              <a:rPr lang="en-SE" dirty="0"/>
              <a:t>Industry assossiations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Swedish Life Cycle Center co-ordinates the input of Swedish representatives to the TAB, involving also stakeholders not represented in the TAB.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collaboration on EF within the Swedish Life Cycle </a:t>
            </a:r>
            <a:r>
              <a:rPr lang="en-GB" sz="1200" dirty="0" err="1"/>
              <a:t>Center</a:t>
            </a:r>
            <a:r>
              <a:rPr lang="en-GB" sz="1200" dirty="0"/>
              <a:t> gives a very strong Swedish position in understanding and influencing Environmental Footprint development and implementation through strengthening partners and other stakeholders, through direct input via EU Environmental Footprint Technical </a:t>
            </a:r>
            <a:r>
              <a:rPr lang="en-GB" sz="1200" dirty="0" err="1"/>
              <a:t>Advsory</a:t>
            </a:r>
            <a:r>
              <a:rPr lang="en-GB" sz="1200" dirty="0"/>
              <a:t> Board (TAB) and through the official channels of the Swedish EPA.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SE" dirty="0"/>
          </a:p>
          <a:p>
            <a:pPr marL="285750" indent="-285750">
              <a:buFontTx/>
              <a:buChar char="-"/>
            </a:pPr>
            <a:endParaRPr lang="en-SE" dirty="0"/>
          </a:p>
          <a:p>
            <a:endParaRPr lang="en-SE" dirty="0"/>
          </a:p>
        </p:txBody>
      </p:sp>
      <p:sp>
        <p:nvSpPr>
          <p:cNvPr id="4" name="Slide Number Placeholder 3"/>
          <p:cNvSpPr>
            <a:spLocks noGrp="1"/>
          </p:cNvSpPr>
          <p:nvPr>
            <p:ph type="sldNum" sz="quarter" idx="5"/>
          </p:nvPr>
        </p:nvSpPr>
        <p:spPr/>
        <p:txBody>
          <a:bodyPr/>
          <a:lstStyle/>
          <a:p>
            <a:fld id="{A00BAD51-51FD-4514-91EC-5257E71DA178}" type="slidenum">
              <a:rPr lang="sv-SE" smtClean="0"/>
              <a:t>19</a:t>
            </a:fld>
            <a:endParaRPr lang="sv-SE"/>
          </a:p>
        </p:txBody>
      </p:sp>
    </p:spTree>
    <p:extLst>
      <p:ext uri="{BB962C8B-B14F-4D97-AF65-F5344CB8AC3E}">
        <p14:creationId xmlns:p14="http://schemas.microsoft.com/office/powerpoint/2010/main" val="3501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This is the content of the presentation.</a:t>
            </a:r>
          </a:p>
          <a:p>
            <a:endParaRPr lang="en-SE" dirty="0"/>
          </a:p>
          <a:p>
            <a:r>
              <a:rPr lang="sv-SE" dirty="0"/>
              <a:t>The presentation </a:t>
            </a:r>
            <a:r>
              <a:rPr lang="sv-SE" dirty="0" err="1"/>
              <a:t>can</a:t>
            </a:r>
            <a:r>
              <a:rPr lang="sv-SE" dirty="0"/>
              <a:t> be </a:t>
            </a:r>
            <a:r>
              <a:rPr lang="sv-SE" dirty="0" err="1"/>
              <a:t>used</a:t>
            </a:r>
            <a:r>
              <a:rPr lang="sv-SE" dirty="0"/>
              <a:t> as a </a:t>
            </a:r>
            <a:r>
              <a:rPr lang="sv-SE" dirty="0" err="1"/>
              <a:t>whole</a:t>
            </a:r>
            <a:r>
              <a:rPr lang="sv-SE" dirty="0"/>
              <a:t> or in </a:t>
            </a:r>
            <a:r>
              <a:rPr lang="sv-SE" dirty="0" err="1"/>
              <a:t>sections</a:t>
            </a:r>
            <a:r>
              <a:rPr lang="sv-SE" dirty="0"/>
              <a:t>, </a:t>
            </a:r>
            <a:r>
              <a:rPr lang="sv-SE" dirty="0" err="1"/>
              <a:t>depending</a:t>
            </a:r>
            <a:r>
              <a:rPr lang="sv-SE" dirty="0"/>
              <a:t> on occasion and </a:t>
            </a:r>
            <a:r>
              <a:rPr lang="sv-SE" dirty="0" err="1"/>
              <a:t>what</a:t>
            </a:r>
            <a:r>
              <a:rPr lang="sv-SE" dirty="0"/>
              <a:t> kind of information is </a:t>
            </a:r>
            <a:r>
              <a:rPr lang="sv-SE" dirty="0" err="1"/>
              <a:t>needed</a:t>
            </a:r>
            <a:r>
              <a:rPr lang="sv-SE"/>
              <a:t>. </a:t>
            </a:r>
            <a:endParaRPr lang="en-SE" dirty="0"/>
          </a:p>
        </p:txBody>
      </p:sp>
      <p:sp>
        <p:nvSpPr>
          <p:cNvPr id="4" name="Slide Number Placeholder 3"/>
          <p:cNvSpPr>
            <a:spLocks noGrp="1"/>
          </p:cNvSpPr>
          <p:nvPr>
            <p:ph type="sldNum" sz="quarter" idx="5"/>
          </p:nvPr>
        </p:nvSpPr>
        <p:spPr/>
        <p:txBody>
          <a:bodyPr/>
          <a:lstStyle/>
          <a:p>
            <a:fld id="{A00BAD51-51FD-4514-91EC-5257E71DA178}" type="slidenum">
              <a:rPr lang="sv-SE" smtClean="0"/>
              <a:t>2</a:t>
            </a:fld>
            <a:endParaRPr lang="sv-SE"/>
          </a:p>
        </p:txBody>
      </p:sp>
    </p:spTree>
    <p:extLst>
      <p:ext uri="{BB962C8B-B14F-4D97-AF65-F5344CB8AC3E}">
        <p14:creationId xmlns:p14="http://schemas.microsoft.com/office/powerpoint/2010/main" val="1819535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Lora" pitchFamily="2" charset="77"/>
              </a:rPr>
              <a:t>So far, the road has been long and anything but straightforward, but a deeper understanding of the life cycle perspective and especially LCA methodology has been built up and new collaborations have been created. </a:t>
            </a:r>
          </a:p>
          <a:p>
            <a:endParaRPr lang="en-US" dirty="0">
              <a:effectLst/>
              <a:latin typeface="Lora" pitchFamily="2" charset="77"/>
            </a:endParaRPr>
          </a:p>
          <a:p>
            <a:r>
              <a:rPr lang="en-US" dirty="0">
                <a:effectLst/>
                <a:latin typeface="Lora" pitchFamily="2" charset="77"/>
              </a:rPr>
              <a:t>The process has so far resulted in:</a:t>
            </a:r>
          </a:p>
          <a:p>
            <a:pPr marL="171450" indent="-171450">
              <a:buFont typeface="Arial" panose="020B0604020202020204" pitchFamily="34" charset="0"/>
              <a:buChar char="•"/>
            </a:pPr>
            <a:r>
              <a:rPr lang="en-US" dirty="0">
                <a:effectLst/>
                <a:latin typeface="Lora" pitchFamily="2" charset="77"/>
              </a:rPr>
              <a:t>Increased knowledge and understanding about products from a life cycle perspective</a:t>
            </a:r>
          </a:p>
          <a:p>
            <a:pPr marL="171450" indent="-171450">
              <a:buFont typeface="Arial" panose="020B0604020202020204" pitchFamily="34" charset="0"/>
              <a:buChar char="•"/>
            </a:pPr>
            <a:r>
              <a:rPr lang="en-US" dirty="0">
                <a:effectLst/>
                <a:latin typeface="Lora" pitchFamily="2" charset="77"/>
              </a:rPr>
              <a:t>Increased </a:t>
            </a:r>
            <a:r>
              <a:rPr lang="en-US" dirty="0" err="1">
                <a:effectLst/>
                <a:latin typeface="Lora" pitchFamily="2" charset="77"/>
              </a:rPr>
              <a:t>harmonisation</a:t>
            </a:r>
            <a:r>
              <a:rPr lang="en-US" dirty="0">
                <a:effectLst/>
                <a:latin typeface="Lora" pitchFamily="2" charset="77"/>
              </a:rPr>
              <a:t> on methodology issues</a:t>
            </a:r>
          </a:p>
          <a:p>
            <a:pPr marL="171450" indent="-171450">
              <a:buFont typeface="Arial" panose="020B0604020202020204" pitchFamily="34" charset="0"/>
              <a:buChar char="•"/>
            </a:pPr>
            <a:r>
              <a:rPr lang="en-US" dirty="0">
                <a:effectLst/>
                <a:latin typeface="Lora" pitchFamily="2" charset="77"/>
              </a:rPr>
              <a:t>Increased and new collaboration within and between sectors and with other stakeholder groups</a:t>
            </a:r>
          </a:p>
          <a:p>
            <a:pPr marL="171450" indent="-171450">
              <a:buFont typeface="Arial" panose="020B0604020202020204" pitchFamily="34" charset="0"/>
              <a:buChar char="•"/>
            </a:pPr>
            <a:r>
              <a:rPr lang="en-US" dirty="0">
                <a:effectLst/>
                <a:latin typeface="Lora" pitchFamily="2" charset="77"/>
              </a:rPr>
              <a:t>Increased knowledge about and focus on the life cycle perspective</a:t>
            </a:r>
          </a:p>
          <a:p>
            <a:pPr marL="171450" indent="-171450">
              <a:buFont typeface="Arial" panose="020B0604020202020204" pitchFamily="34" charset="0"/>
              <a:buChar char="•"/>
            </a:pPr>
            <a:r>
              <a:rPr lang="en-US" dirty="0">
                <a:effectLst/>
                <a:latin typeface="Lora" pitchFamily="2" charset="77"/>
              </a:rPr>
              <a:t>Increased life cycle-based information and increased transparency</a:t>
            </a:r>
          </a:p>
          <a:p>
            <a:endParaRPr lang="en-SE" dirty="0"/>
          </a:p>
        </p:txBody>
      </p:sp>
      <p:sp>
        <p:nvSpPr>
          <p:cNvPr id="4" name="Slide Number Placeholder 3"/>
          <p:cNvSpPr>
            <a:spLocks noGrp="1"/>
          </p:cNvSpPr>
          <p:nvPr>
            <p:ph type="sldNum" sz="quarter" idx="5"/>
          </p:nvPr>
        </p:nvSpPr>
        <p:spPr/>
        <p:txBody>
          <a:bodyPr/>
          <a:lstStyle/>
          <a:p>
            <a:fld id="{A00BAD51-51FD-4514-91EC-5257E71DA178}" type="slidenum">
              <a:rPr lang="sv-SE" smtClean="0"/>
              <a:t>20</a:t>
            </a:fld>
            <a:endParaRPr lang="sv-SE"/>
          </a:p>
        </p:txBody>
      </p:sp>
    </p:spTree>
    <p:extLst>
      <p:ext uri="{BB962C8B-B14F-4D97-AF65-F5344CB8AC3E}">
        <p14:creationId xmlns:p14="http://schemas.microsoft.com/office/powerpoint/2010/main" val="9691890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dirty="0"/>
              <a:t>Here, you will find links of relevance for the Environmental Footprint process and also links to ongoing work in Sweden.</a:t>
            </a:r>
          </a:p>
          <a:p>
            <a:endParaRPr lang="en-SE" dirty="0"/>
          </a:p>
          <a:p>
            <a:r>
              <a:rPr lang="en-SE" dirty="0"/>
              <a:t>New PEF and OEF guides have been published in December 2021.</a:t>
            </a:r>
          </a:p>
        </p:txBody>
      </p:sp>
      <p:sp>
        <p:nvSpPr>
          <p:cNvPr id="4" name="Slide Number Placeholder 3"/>
          <p:cNvSpPr>
            <a:spLocks noGrp="1"/>
          </p:cNvSpPr>
          <p:nvPr>
            <p:ph type="sldNum" sz="quarter" idx="5"/>
          </p:nvPr>
        </p:nvSpPr>
        <p:spPr/>
        <p:txBody>
          <a:bodyPr/>
          <a:lstStyle/>
          <a:p>
            <a:fld id="{A00BAD51-51FD-4514-91EC-5257E71DA178}" type="slidenum">
              <a:rPr lang="sv-SE" smtClean="0"/>
              <a:t>21</a:t>
            </a:fld>
            <a:endParaRPr lang="sv-SE"/>
          </a:p>
        </p:txBody>
      </p:sp>
    </p:spTree>
    <p:extLst>
      <p:ext uri="{BB962C8B-B14F-4D97-AF65-F5344CB8AC3E}">
        <p14:creationId xmlns:p14="http://schemas.microsoft.com/office/powerpoint/2010/main" val="2160345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If </a:t>
            </a:r>
            <a:r>
              <a:rPr lang="sv-SE" dirty="0" err="1"/>
              <a:t>you</a:t>
            </a:r>
            <a:r>
              <a:rPr lang="sv-SE" dirty="0"/>
              <a:t> </a:t>
            </a:r>
            <a:r>
              <a:rPr lang="sv-SE" dirty="0" err="1"/>
              <a:t>have</a:t>
            </a:r>
            <a:r>
              <a:rPr lang="sv-SE" dirty="0"/>
              <a:t> </a:t>
            </a:r>
            <a:r>
              <a:rPr lang="sv-SE" dirty="0" err="1"/>
              <a:t>questions</a:t>
            </a:r>
            <a:r>
              <a:rPr lang="sv-SE" dirty="0"/>
              <a:t> on </a:t>
            </a:r>
            <a:r>
              <a:rPr lang="sv-SE" dirty="0" err="1"/>
              <a:t>ongoing</a:t>
            </a:r>
            <a:r>
              <a:rPr lang="sv-SE" dirty="0"/>
              <a:t> </a:t>
            </a:r>
            <a:r>
              <a:rPr lang="sv-SE" dirty="0" err="1"/>
              <a:t>activities</a:t>
            </a:r>
            <a:r>
              <a:rPr lang="sv-SE" dirty="0"/>
              <a:t> in Sweden, </a:t>
            </a:r>
            <a:r>
              <a:rPr lang="sv-SE" dirty="0" err="1"/>
              <a:t>you</a:t>
            </a:r>
            <a:r>
              <a:rPr lang="sv-SE" dirty="0"/>
              <a:t> </a:t>
            </a:r>
            <a:r>
              <a:rPr lang="sv-SE" dirty="0" err="1"/>
              <a:t>are</a:t>
            </a:r>
            <a:r>
              <a:rPr lang="sv-SE" dirty="0"/>
              <a:t> </a:t>
            </a:r>
            <a:r>
              <a:rPr lang="sv-SE" dirty="0" err="1"/>
              <a:t>welcome</a:t>
            </a:r>
            <a:r>
              <a:rPr lang="sv-SE" dirty="0"/>
              <a:t> to </a:t>
            </a:r>
            <a:r>
              <a:rPr lang="sv-SE" dirty="0" err="1"/>
              <a:t>contact</a:t>
            </a:r>
            <a:r>
              <a:rPr lang="sv-SE" dirty="0"/>
              <a:t> the Swedish Life </a:t>
            </a:r>
            <a:r>
              <a:rPr lang="sv-SE" dirty="0" err="1"/>
              <a:t>Cycle</a:t>
            </a:r>
            <a:r>
              <a:rPr lang="sv-SE" dirty="0"/>
              <a:t> Center, </a:t>
            </a:r>
            <a:r>
              <a:rPr lang="sv-SE" dirty="0" err="1"/>
              <a:t>lifecyclecenter@chalmers.se</a:t>
            </a:r>
            <a:endParaRPr lang="sv-SE" dirty="0"/>
          </a:p>
          <a:p>
            <a:endParaRPr lang="sv-SE" dirty="0"/>
          </a:p>
          <a:p>
            <a:r>
              <a:rPr lang="sv-SE" dirty="0" err="1"/>
              <a:t>Here</a:t>
            </a:r>
            <a:r>
              <a:rPr lang="sv-SE" dirty="0"/>
              <a:t> </a:t>
            </a:r>
            <a:r>
              <a:rPr lang="sv-SE" dirty="0" err="1"/>
              <a:t>you</a:t>
            </a:r>
            <a:r>
              <a:rPr lang="sv-SE" dirty="0"/>
              <a:t> </a:t>
            </a:r>
            <a:r>
              <a:rPr lang="sv-SE" dirty="0" err="1"/>
              <a:t>have</a:t>
            </a:r>
            <a:r>
              <a:rPr lang="sv-SE" dirty="0"/>
              <a:t> </a:t>
            </a:r>
            <a:r>
              <a:rPr lang="sv-SE" dirty="0" err="1"/>
              <a:t>also</a:t>
            </a:r>
            <a:r>
              <a:rPr lang="sv-SE" dirty="0"/>
              <a:t> the </a:t>
            </a:r>
            <a:r>
              <a:rPr lang="sv-SE" dirty="0" err="1"/>
              <a:t>contact</a:t>
            </a:r>
            <a:r>
              <a:rPr lang="sv-SE" dirty="0"/>
              <a:t> information to the </a:t>
            </a:r>
            <a:r>
              <a:rPr lang="sv-SE" dirty="0" err="1"/>
              <a:t>European</a:t>
            </a:r>
            <a:r>
              <a:rPr lang="sv-SE" dirty="0"/>
              <a:t> Commission </a:t>
            </a:r>
            <a:r>
              <a:rPr lang="sv-SE" dirty="0" err="1"/>
              <a:t>Environmental</a:t>
            </a:r>
            <a:r>
              <a:rPr lang="sv-SE" dirty="0"/>
              <a:t> </a:t>
            </a:r>
            <a:r>
              <a:rPr lang="sv-SE" dirty="0" err="1"/>
              <a:t>Footprint</a:t>
            </a:r>
            <a:r>
              <a:rPr lang="sv-SE" dirty="0"/>
              <a:t> team and to the </a:t>
            </a:r>
            <a:r>
              <a:rPr lang="sv-SE" dirty="0" err="1"/>
              <a:t>Technical</a:t>
            </a:r>
            <a:r>
              <a:rPr lang="sv-SE" dirty="0"/>
              <a:t> Helpdesk set </a:t>
            </a:r>
            <a:r>
              <a:rPr lang="sv-SE" dirty="0" err="1"/>
              <a:t>up</a:t>
            </a:r>
            <a:r>
              <a:rPr lang="sv-SE" dirty="0"/>
              <a:t> to </a:t>
            </a:r>
            <a:r>
              <a:rPr lang="sv-SE" dirty="0" err="1"/>
              <a:t>maily</a:t>
            </a:r>
            <a:r>
              <a:rPr lang="sv-SE" dirty="0"/>
              <a:t> support the </a:t>
            </a:r>
            <a:r>
              <a:rPr lang="sv-SE" dirty="0" err="1"/>
              <a:t>development</a:t>
            </a:r>
            <a:r>
              <a:rPr lang="sv-SE" dirty="0"/>
              <a:t> of new </a:t>
            </a:r>
            <a:r>
              <a:rPr lang="sv-SE" dirty="0" err="1"/>
              <a:t>PEFCRs</a:t>
            </a:r>
            <a:r>
              <a:rPr lang="sv-SE" dirty="0"/>
              <a:t> and </a:t>
            </a:r>
            <a:r>
              <a:rPr lang="sv-SE" dirty="0" err="1"/>
              <a:t>OEFSRs</a:t>
            </a:r>
            <a:endParaRPr lang="sv-SE" dirty="0"/>
          </a:p>
          <a:p>
            <a:endParaRPr lang="sv-SE" dirty="0"/>
          </a:p>
          <a:p>
            <a:r>
              <a:rPr lang="sv-SE" dirty="0"/>
              <a:t> </a:t>
            </a:r>
            <a:endParaRPr lang="en-SE" dirty="0"/>
          </a:p>
        </p:txBody>
      </p:sp>
      <p:sp>
        <p:nvSpPr>
          <p:cNvPr id="4" name="Slide Number Placeholder 3"/>
          <p:cNvSpPr>
            <a:spLocks noGrp="1"/>
          </p:cNvSpPr>
          <p:nvPr>
            <p:ph type="sldNum" sz="quarter" idx="5"/>
          </p:nvPr>
        </p:nvSpPr>
        <p:spPr/>
        <p:txBody>
          <a:bodyPr/>
          <a:lstStyle/>
          <a:p>
            <a:fld id="{A00BAD51-51FD-4514-91EC-5257E71DA178}" type="slidenum">
              <a:rPr lang="sv-SE" smtClean="0"/>
              <a:t>22</a:t>
            </a:fld>
            <a:endParaRPr lang="sv-SE"/>
          </a:p>
        </p:txBody>
      </p:sp>
    </p:spTree>
    <p:extLst>
      <p:ext uri="{BB962C8B-B14F-4D97-AF65-F5344CB8AC3E}">
        <p14:creationId xmlns:p14="http://schemas.microsoft.com/office/powerpoint/2010/main" val="153673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t>In recent years, the interest has increased in </a:t>
            </a:r>
            <a:r>
              <a:rPr lang="en-US" sz="1200" u="none" dirty="0">
                <a:solidFill>
                  <a:srgbClr val="FF0000"/>
                </a:solidFill>
              </a:rPr>
              <a:t>communicating the environmental</a:t>
            </a:r>
            <a:r>
              <a:rPr lang="en-US" sz="1200" u="none" dirty="0"/>
              <a:t> performance of</a:t>
            </a:r>
            <a:r>
              <a:rPr lang="en-US" sz="1200" u="none" strike="sngStrike" dirty="0"/>
              <a:t> </a:t>
            </a:r>
            <a:r>
              <a:rPr lang="en-US" sz="1200" u="none" dirty="0"/>
              <a:t>products, services and organizations. The external requirements are also increasing from the market, from investors, customers and consumers, and there are also legislative and policy requirements. And there are internal interest from companies that want to change and take the lead. </a:t>
            </a:r>
          </a:p>
          <a:p>
            <a:endParaRPr lang="en-US" sz="1200" u="none" dirty="0"/>
          </a:p>
          <a:p>
            <a:r>
              <a:rPr lang="en-US" sz="1200" u="none" dirty="0"/>
              <a:t>Among other things, this has led to a </a:t>
            </a:r>
            <a:r>
              <a:rPr lang="en-US" sz="1200" u="none" dirty="0" err="1"/>
              <a:t>prolipheration</a:t>
            </a:r>
            <a:r>
              <a:rPr lang="en-US" sz="1200" u="none" dirty="0"/>
              <a:t> of environmental labels and systems on the market that make it complex to understand, or even misleading or false,  and costly to comply with for both companies and consumers.</a:t>
            </a:r>
          </a:p>
          <a:p>
            <a:endParaRPr lang="en-US" sz="1200" u="none" dirty="0"/>
          </a:p>
          <a:p>
            <a:r>
              <a:rPr lang="en-US" sz="1200" u="none" dirty="0"/>
              <a:t>Part of the European Commission's initiative "Single Market for Green Products", aims to facilitate better information on the environmental performance of products and organizations.</a:t>
            </a:r>
          </a:p>
          <a:p>
            <a:r>
              <a:rPr lang="en-US" sz="1200" u="none" dirty="0"/>
              <a:t>It says that there is a need to create a common methodology for assessing and comparing environmental performance based on comprehensive environmental impact assessment in a life cycle perspective (environmental footprint).</a:t>
            </a:r>
          </a:p>
          <a:p>
            <a:endParaRPr lang="en-US" sz="1200" u="none" dirty="0"/>
          </a:p>
          <a:p>
            <a:r>
              <a:rPr lang="en-US" sz="1200" u="none" dirty="0"/>
              <a:t>This is the “reason to be” of environmental footprint methods Product Environmental Footprint (PEF) and </a:t>
            </a:r>
            <a:r>
              <a:rPr lang="en-US" sz="1200" u="none" dirty="0" err="1"/>
              <a:t>Organisation</a:t>
            </a:r>
            <a:r>
              <a:rPr lang="en-US" sz="1200" u="none" dirty="0"/>
              <a:t> Environmental Footprint (OEF).</a:t>
            </a:r>
            <a:endParaRPr lang="sv-SE" sz="1200" u="none" dirty="0"/>
          </a:p>
          <a:p>
            <a:endParaRPr lang="en-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hlinkClick r:id="rId3"/>
              </a:rPr>
              <a:t>http://ec.europa.eu/environment/eussd/smgp/policy_footprint.htm</a:t>
            </a:r>
            <a:endParaRPr lang="sv-SE" sz="1200" dirty="0"/>
          </a:p>
          <a:p>
            <a:endParaRPr lang="en-SE" dirty="0"/>
          </a:p>
        </p:txBody>
      </p:sp>
      <p:sp>
        <p:nvSpPr>
          <p:cNvPr id="4" name="Slide Number Placeholder 3"/>
          <p:cNvSpPr>
            <a:spLocks noGrp="1"/>
          </p:cNvSpPr>
          <p:nvPr>
            <p:ph type="sldNum" sz="quarter" idx="5"/>
          </p:nvPr>
        </p:nvSpPr>
        <p:spPr/>
        <p:txBody>
          <a:bodyPr/>
          <a:lstStyle/>
          <a:p>
            <a:fld id="{A00BAD51-51FD-4514-91EC-5257E71DA178}" type="slidenum">
              <a:rPr lang="sv-SE" smtClean="0"/>
              <a:t>3</a:t>
            </a:fld>
            <a:endParaRPr lang="sv-SE"/>
          </a:p>
        </p:txBody>
      </p:sp>
    </p:spTree>
    <p:extLst>
      <p:ext uri="{BB962C8B-B14F-4D97-AF65-F5344CB8AC3E}">
        <p14:creationId xmlns:p14="http://schemas.microsoft.com/office/powerpoint/2010/main" val="199552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none" dirty="0">
                <a:solidFill>
                  <a:schemeClr val="bg1"/>
                </a:solidFill>
                <a:latin typeface="+mn-lt"/>
              </a:rPr>
              <a:t>On December 16, 2021, The European </a:t>
            </a:r>
            <a:r>
              <a:rPr lang="en-US" sz="1200" b="0" i="0" u="none" strike="noStrike" kern="1200" dirty="0">
                <a:solidFill>
                  <a:schemeClr val="tx1"/>
                </a:solidFill>
                <a:effectLst/>
                <a:latin typeface="+mn-lt"/>
                <a:ea typeface="+mn-ea"/>
                <a:cs typeface="+mn-cs"/>
              </a:rPr>
              <a:t>Commission adopted a revised </a:t>
            </a:r>
            <a:r>
              <a:rPr lang="en-US" sz="1200" b="0" i="0" u="none" strike="noStrike" kern="1200" dirty="0">
                <a:solidFill>
                  <a:schemeClr val="tx1"/>
                </a:solidFill>
                <a:effectLst/>
                <a:latin typeface="+mn-lt"/>
                <a:ea typeface="+mn-ea"/>
                <a:cs typeface="+mn-cs"/>
                <a:hlinkClick r:id="rId3" tooltip="https://ec.europa.eu/environment/publications/recommendation-use-environmental-footprint-methods_en"/>
              </a:rPr>
              <a:t>Recommendation on the use of Environmental Footprint methods</a:t>
            </a:r>
            <a:r>
              <a:rPr lang="en-US" sz="1200" b="0" i="0" u="none" strike="noStrike" kern="1200" dirty="0">
                <a:solidFill>
                  <a:schemeClr val="tx1"/>
                </a:solidFill>
                <a:effectLst/>
                <a:latin typeface="+mn-lt"/>
                <a:ea typeface="+mn-ea"/>
                <a:cs typeface="+mn-cs"/>
              </a:rPr>
              <a:t> helping companies to calculate their environmental performance based on reliable, verifiable and comparable information, and for other actors, such as public administrations, NGOs and businesses to have access to such information. It will </a:t>
            </a:r>
            <a:r>
              <a:rPr lang="en-US" sz="1200" b="0" i="0" u="none" strike="noStrike" kern="1200" dirty="0" err="1">
                <a:solidFill>
                  <a:schemeClr val="tx1"/>
                </a:solidFill>
                <a:effectLst/>
                <a:latin typeface="+mn-lt"/>
                <a:ea typeface="+mn-ea"/>
                <a:cs typeface="+mn-cs"/>
              </a:rPr>
              <a:t>incentivise</a:t>
            </a:r>
            <a:r>
              <a:rPr lang="en-US" sz="1200" b="0" i="0" u="none" strike="noStrike" kern="1200" dirty="0">
                <a:solidFill>
                  <a:schemeClr val="tx1"/>
                </a:solidFill>
                <a:effectLst/>
                <a:latin typeface="+mn-lt"/>
                <a:ea typeface="+mn-ea"/>
                <a:cs typeface="+mn-cs"/>
              </a:rPr>
              <a:t> industry to manufacture products that have a better environmental performance, helping the EU's </a:t>
            </a:r>
            <a:r>
              <a:rPr lang="en-US" sz="1200" b="0" i="0" u="none" strike="noStrike" kern="1200" dirty="0">
                <a:solidFill>
                  <a:schemeClr val="tx1"/>
                </a:solidFill>
                <a:effectLst/>
                <a:latin typeface="+mn-lt"/>
                <a:ea typeface="+mn-ea"/>
                <a:cs typeface="+mn-cs"/>
                <a:hlinkClick r:id="rId4" tooltip="https://ec.europa.eu/info/strategy/priorities-2019-2024/european-green-deal_en"/>
              </a:rPr>
              <a:t>European Green Deal</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5" tooltip="https://ec.europa.eu/environment/strategy/circular-economy-action-plan_en"/>
              </a:rPr>
              <a:t>circular economy</a:t>
            </a:r>
            <a:r>
              <a:rPr lang="en-US" sz="1200" b="0" i="0" u="none" strike="noStrike" kern="1200" dirty="0">
                <a:solidFill>
                  <a:schemeClr val="tx1"/>
                </a:solidFill>
                <a:effectLst/>
                <a:latin typeface="+mn-lt"/>
                <a:ea typeface="+mn-ea"/>
                <a:cs typeface="+mn-cs"/>
              </a:rPr>
              <a:t> ambitions.</a:t>
            </a:r>
            <a:endParaRPr lang="en-US" sz="1200" u="none" dirty="0">
              <a:solidFill>
                <a:schemeClr val="bg1"/>
              </a:solidFill>
              <a:latin typeface="+mn-lt"/>
            </a:endParaRPr>
          </a:p>
          <a:p>
            <a:endParaRPr lang="en-SE" u="none" dirty="0"/>
          </a:p>
          <a:p>
            <a:r>
              <a:rPr lang="en-US" sz="1200" u="none" kern="1200" dirty="0">
                <a:solidFill>
                  <a:schemeClr val="tx1"/>
                </a:solidFill>
                <a:effectLst/>
                <a:latin typeface="+mn-lt"/>
                <a:ea typeface="+mn-ea"/>
                <a:cs typeface="+mn-cs"/>
              </a:rPr>
              <a:t>The overall aim is to overcome unsustainable consumption and production systems and the Environmental Footprint will contribute to </a:t>
            </a:r>
            <a:r>
              <a:rPr lang="en-US" sz="1200" u="none" dirty="0"/>
              <a:t>improve the environmental performance of products, services and </a:t>
            </a:r>
            <a:r>
              <a:rPr lang="en-US" sz="1200" u="none" dirty="0" err="1"/>
              <a:t>organisations</a:t>
            </a:r>
            <a:r>
              <a:rPr lang="en-US" sz="1200" u="none" dirty="0"/>
              <a:t> in the European market through a combination of market pressure and policy instruments, using reliable, verifiable and comparable information</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And this will provide robust and sufficient methods also for policy development </a:t>
            </a:r>
          </a:p>
          <a:p>
            <a:endParaRPr lang="en-US" sz="1200" u="none" kern="1200" dirty="0">
              <a:solidFill>
                <a:schemeClr val="tx1"/>
              </a:solidFill>
              <a:effectLst/>
              <a:latin typeface="+mn-lt"/>
              <a:ea typeface="+mn-ea"/>
              <a:cs typeface="+mn-cs"/>
            </a:endParaRPr>
          </a:p>
          <a:p>
            <a:endParaRPr lang="sv-SE" u="none" dirty="0"/>
          </a:p>
          <a:p>
            <a:r>
              <a:rPr lang="en-US" sz="1200" u="none" kern="1200" dirty="0">
                <a:solidFill>
                  <a:schemeClr val="tx1"/>
                </a:solidFill>
                <a:effectLst/>
                <a:latin typeface="+mn-lt"/>
                <a:ea typeface="+mn-ea"/>
                <a:cs typeface="+mn-cs"/>
              </a:rPr>
              <a:t>Additional information:</a:t>
            </a:r>
          </a:p>
          <a:p>
            <a:r>
              <a:rPr lang="en-US" sz="1200" u="none" kern="1200" dirty="0">
                <a:solidFill>
                  <a:schemeClr val="tx1"/>
                </a:solidFill>
                <a:effectLst/>
                <a:latin typeface="+mn-lt"/>
                <a:ea typeface="+mn-ea"/>
                <a:cs typeface="+mn-cs"/>
              </a:rPr>
              <a:t>PEF and OEF are</a:t>
            </a:r>
          </a:p>
          <a:p>
            <a:r>
              <a:rPr lang="en-US" sz="1200" u="none" kern="1200" dirty="0">
                <a:solidFill>
                  <a:schemeClr val="tx1"/>
                </a:solidFill>
                <a:effectLst/>
                <a:latin typeface="+mn-lt"/>
                <a:ea typeface="+mn-ea"/>
                <a:cs typeface="+mn-cs"/>
              </a:rPr>
              <a:t>•Reproducible: methodological choices taken in method/ product-and sector-specific rules (PEFCRs/ OEFSRs) –this also leads to simplification</a:t>
            </a:r>
          </a:p>
          <a:p>
            <a:r>
              <a:rPr lang="en-US" sz="1200" u="none" kern="1200" dirty="0">
                <a:solidFill>
                  <a:schemeClr val="tx1"/>
                </a:solidFill>
                <a:effectLst/>
                <a:latin typeface="+mn-lt"/>
                <a:ea typeface="+mn-ea"/>
                <a:cs typeface="+mn-cs"/>
              </a:rPr>
              <a:t>•Comparable: when PEFCRs exist, specific products’ performance is comparable to a benchmark (average environmental performance)</a:t>
            </a:r>
          </a:p>
          <a:p>
            <a:r>
              <a:rPr lang="en-US" sz="1200" u="none" kern="1200" dirty="0">
                <a:solidFill>
                  <a:schemeClr val="tx1"/>
                </a:solidFill>
                <a:effectLst/>
                <a:latin typeface="+mn-lt"/>
                <a:ea typeface="+mn-ea"/>
                <a:cs typeface="+mn-cs"/>
              </a:rPr>
              <a:t>•Reliable: best practice methodological solutions discussed with experts and stakeholders. Minimum verification requirements included in the method</a:t>
            </a:r>
          </a:p>
          <a:p>
            <a:r>
              <a:rPr lang="en-US" sz="1200" u="none" kern="1200" dirty="0">
                <a:solidFill>
                  <a:schemeClr val="tx1"/>
                </a:solidFill>
                <a:effectLst/>
                <a:latin typeface="+mn-lt"/>
                <a:ea typeface="+mn-ea"/>
                <a:cs typeface="+mn-cs"/>
              </a:rPr>
              <a:t>•Agreed: methodological choices taken based on input from experts (business, academia, public administrations, NGOs)</a:t>
            </a:r>
          </a:p>
          <a:p>
            <a:r>
              <a:rPr lang="en-US" sz="1200" u="none" kern="1200" dirty="0">
                <a:solidFill>
                  <a:schemeClr val="tx1"/>
                </a:solidFill>
                <a:effectLst/>
                <a:latin typeface="+mn-lt"/>
                <a:ea typeface="+mn-ea"/>
                <a:cs typeface="+mn-cs"/>
              </a:rPr>
              <a:t>•Less costly: businesses apply one, not many, methods. Where secondary impact data is to be used, this is available for free to PEFCR/ OEFSR users</a:t>
            </a:r>
          </a:p>
        </p:txBody>
      </p:sp>
      <p:sp>
        <p:nvSpPr>
          <p:cNvPr id="4" name="Slide Number Placeholder 3"/>
          <p:cNvSpPr>
            <a:spLocks noGrp="1"/>
          </p:cNvSpPr>
          <p:nvPr>
            <p:ph type="sldNum" sz="quarter" idx="5"/>
          </p:nvPr>
        </p:nvSpPr>
        <p:spPr/>
        <p:txBody>
          <a:bodyPr/>
          <a:lstStyle/>
          <a:p>
            <a:fld id="{A00BAD51-51FD-4514-91EC-5257E71DA178}" type="slidenum">
              <a:rPr lang="sv-SE" smtClean="0"/>
              <a:t>4</a:t>
            </a:fld>
            <a:endParaRPr lang="sv-SE"/>
          </a:p>
        </p:txBody>
      </p:sp>
    </p:spTree>
    <p:extLst>
      <p:ext uri="{BB962C8B-B14F-4D97-AF65-F5344CB8AC3E}">
        <p14:creationId xmlns:p14="http://schemas.microsoft.com/office/powerpoint/2010/main" val="30469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E" u="none" dirty="0"/>
              <a:t>On this page you will see the journey from the launch of the Single Market</a:t>
            </a:r>
            <a:r>
              <a:rPr lang="sv-SE" u="none" strike="sngStrike" dirty="0"/>
              <a:t> </a:t>
            </a:r>
            <a:r>
              <a:rPr lang="sv-SE" u="none" strike="noStrike" dirty="0"/>
              <a:t>for</a:t>
            </a:r>
            <a:r>
              <a:rPr lang="en-SE" u="none" strike="noStrike" dirty="0"/>
              <a:t> </a:t>
            </a:r>
            <a:r>
              <a:rPr lang="en-SE" u="none" dirty="0"/>
              <a:t>Green Products initative in 2013, whe</a:t>
            </a:r>
            <a:r>
              <a:rPr lang="sv-SE" u="none" dirty="0"/>
              <a:t>n</a:t>
            </a:r>
            <a:r>
              <a:rPr lang="en-SE" u="none" dirty="0"/>
              <a:t> the methods were in</a:t>
            </a:r>
            <a:r>
              <a:rPr lang="sv-SE" u="none" dirty="0"/>
              <a:t>t</a:t>
            </a:r>
            <a:r>
              <a:rPr lang="en-SE" u="none" dirty="0"/>
              <a:t>roduced and launched. </a:t>
            </a:r>
          </a:p>
          <a:p>
            <a:endParaRPr lang="en-SE" u="none" dirty="0"/>
          </a:p>
          <a:p>
            <a:r>
              <a:rPr lang="en-SE" u="none" dirty="0"/>
              <a:t>And from 2013 until 2018 these methods were tested in a pilot phase aimed to</a:t>
            </a:r>
          </a:p>
          <a:p>
            <a:r>
              <a:rPr lang="en-US" sz="1200" u="none" dirty="0">
                <a:solidFill>
                  <a:schemeClr val="bg1"/>
                </a:solidFill>
                <a:latin typeface="+mn-lt"/>
              </a:rPr>
              <a:t>1. test the process for developing product- and sector-specific rules (PEFCR and OEFCR);</a:t>
            </a:r>
          </a:p>
          <a:p>
            <a:r>
              <a:rPr lang="en-US" sz="1200" u="none" dirty="0">
                <a:solidFill>
                  <a:schemeClr val="bg1"/>
                </a:solidFill>
                <a:latin typeface="+mn-lt"/>
              </a:rPr>
              <a:t>2. test different approaches for verification;</a:t>
            </a:r>
          </a:p>
          <a:p>
            <a:r>
              <a:rPr lang="en-US" sz="1200" u="none" dirty="0">
                <a:solidFill>
                  <a:schemeClr val="bg1"/>
                </a:solidFill>
                <a:latin typeface="+mn-lt"/>
              </a:rPr>
              <a:t>3. test communication vehicles for communicating life cycle environmental performance to business partners, consumers and other company stakeholders.</a:t>
            </a:r>
          </a:p>
          <a:p>
            <a:endParaRPr lang="en-US" sz="1200" u="none" dirty="0">
              <a:solidFill>
                <a:schemeClr val="bg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dirty="0">
                <a:solidFill>
                  <a:schemeClr val="bg1"/>
                </a:solidFill>
                <a:latin typeface="+mn-lt"/>
              </a:rPr>
              <a:t>In the pilot phase </a:t>
            </a:r>
            <a:r>
              <a:rPr lang="en-US" sz="1200" u="none" kern="1200" dirty="0">
                <a:solidFill>
                  <a:schemeClr val="tx1"/>
                </a:solidFill>
                <a:effectLst/>
                <a:latin typeface="+mn-lt"/>
                <a:ea typeface="+mn-ea"/>
                <a:cs typeface="+mn-cs"/>
              </a:rPr>
              <a:t>more than 250 leading stakeholders were involved and more than 2000 stakeholders followed the process.</a:t>
            </a:r>
          </a:p>
          <a:p>
            <a:endParaRPr lang="en-US" sz="1200" u="none" dirty="0">
              <a:solidFill>
                <a:schemeClr val="bg1"/>
              </a:solidFill>
              <a:latin typeface="+mn-lt"/>
            </a:endParaRPr>
          </a:p>
          <a:p>
            <a:endParaRPr lang="en-US" sz="1200" u="none" dirty="0">
              <a:solidFill>
                <a:schemeClr val="bg1"/>
              </a:solidFill>
              <a:latin typeface="+mn-lt"/>
            </a:endParaRPr>
          </a:p>
          <a:p>
            <a:r>
              <a:rPr lang="en-US" sz="1200" u="none" dirty="0">
                <a:solidFill>
                  <a:schemeClr val="bg1"/>
                </a:solidFill>
                <a:latin typeface="+mn-lt"/>
              </a:rPr>
              <a:t>In 2019 the pilot phase turned into a transition phase, which is still ongoing (December 2021), </a:t>
            </a:r>
          </a:p>
          <a:p>
            <a:pPr>
              <a:spcBef>
                <a:spcPts val="800"/>
              </a:spcBef>
            </a:pPr>
            <a:r>
              <a:rPr lang="en-US" sz="1200" u="none" dirty="0">
                <a:solidFill>
                  <a:schemeClr val="bg1"/>
                </a:solidFill>
                <a:latin typeface="+mn-lt"/>
              </a:rPr>
              <a:t>The aim of this phase is to </a:t>
            </a:r>
          </a:p>
          <a:p>
            <a:pPr>
              <a:spcBef>
                <a:spcPts val="800"/>
              </a:spcBef>
            </a:pPr>
            <a:r>
              <a:rPr lang="en-US" sz="1200" u="none" dirty="0">
                <a:solidFill>
                  <a:schemeClr val="bg1"/>
                </a:solidFill>
                <a:latin typeface="+mn-lt"/>
              </a:rPr>
              <a:t>1. develop policy suggestions based on PEF and OEF </a:t>
            </a:r>
          </a:p>
          <a:p>
            <a:pPr>
              <a:spcBef>
                <a:spcPts val="800"/>
              </a:spcBef>
            </a:pPr>
            <a:r>
              <a:rPr lang="en-US" sz="1200" u="none" dirty="0">
                <a:solidFill>
                  <a:schemeClr val="bg1"/>
                </a:solidFill>
                <a:latin typeface="+mn-lt"/>
              </a:rPr>
              <a:t>2. monitor implementation/analysis of market uptake </a:t>
            </a:r>
          </a:p>
          <a:p>
            <a:pPr>
              <a:spcBef>
                <a:spcPts val="800"/>
              </a:spcBef>
            </a:pPr>
            <a:r>
              <a:rPr lang="en-US" sz="1200" u="none" dirty="0">
                <a:solidFill>
                  <a:schemeClr val="bg1"/>
                </a:solidFill>
                <a:latin typeface="+mn-lt"/>
              </a:rPr>
              <a:t>3. develop more product- and sector-specific rules</a:t>
            </a:r>
          </a:p>
          <a:p>
            <a:pPr>
              <a:spcBef>
                <a:spcPts val="800"/>
              </a:spcBef>
            </a:pPr>
            <a:r>
              <a:rPr lang="en-US" sz="1200" u="none" dirty="0">
                <a:solidFill>
                  <a:schemeClr val="bg1"/>
                </a:solidFill>
                <a:latin typeface="+mn-lt"/>
              </a:rPr>
              <a:t>4. method improvements</a:t>
            </a:r>
          </a:p>
          <a:p>
            <a:pPr>
              <a:spcBef>
                <a:spcPts val="800"/>
              </a:spcBef>
            </a:pPr>
            <a:endParaRPr lang="en-US" sz="1200" u="none" dirty="0">
              <a:solidFill>
                <a:schemeClr val="bg1"/>
              </a:solidFill>
              <a:latin typeface="+mn-lt"/>
            </a:endParaRPr>
          </a:p>
          <a:p>
            <a:pPr>
              <a:spcBef>
                <a:spcPts val="800"/>
              </a:spcBef>
            </a:pPr>
            <a:r>
              <a:rPr lang="en-US" sz="1200" u="none" dirty="0">
                <a:solidFill>
                  <a:schemeClr val="bg1"/>
                </a:solidFill>
                <a:latin typeface="+mn-lt"/>
              </a:rPr>
              <a:t>In the last phase, we will see policy in place, where the methods or parts of the methods will be used in policy and legislation. </a:t>
            </a:r>
          </a:p>
          <a:p>
            <a:pPr>
              <a:spcBef>
                <a:spcPts val="800"/>
              </a:spcBef>
            </a:pPr>
            <a:endParaRPr lang="en-US" sz="1200" u="none" dirty="0">
              <a:solidFill>
                <a:schemeClr val="bg1"/>
              </a:solidFill>
              <a:latin typeface="+mn-lt"/>
            </a:endParaRPr>
          </a:p>
          <a:p>
            <a:pPr>
              <a:spcBef>
                <a:spcPts val="800"/>
              </a:spcBef>
            </a:pPr>
            <a:r>
              <a:rPr lang="en-US" sz="1200" u="none" dirty="0">
                <a:solidFill>
                  <a:schemeClr val="bg1"/>
                </a:solidFill>
                <a:latin typeface="+mn-lt"/>
              </a:rPr>
              <a:t>The European Commission says that the methods are to be further developed and improved</a:t>
            </a:r>
          </a:p>
        </p:txBody>
      </p:sp>
      <p:sp>
        <p:nvSpPr>
          <p:cNvPr id="4" name="Slide Number Placeholder 3"/>
          <p:cNvSpPr>
            <a:spLocks noGrp="1"/>
          </p:cNvSpPr>
          <p:nvPr>
            <p:ph type="sldNum" sz="quarter" idx="5"/>
          </p:nvPr>
        </p:nvSpPr>
        <p:spPr/>
        <p:txBody>
          <a:bodyPr/>
          <a:lstStyle/>
          <a:p>
            <a:fld id="{A00BAD51-51FD-4514-91EC-5257E71DA178}" type="slidenum">
              <a:rPr lang="sv-SE" smtClean="0"/>
              <a:t>5</a:t>
            </a:fld>
            <a:endParaRPr lang="sv-SE"/>
          </a:p>
        </p:txBody>
      </p:sp>
    </p:spTree>
    <p:extLst>
      <p:ext uri="{BB962C8B-B14F-4D97-AF65-F5344CB8AC3E}">
        <p14:creationId xmlns:p14="http://schemas.microsoft.com/office/powerpoint/2010/main" val="2661875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What</a:t>
            </a:r>
            <a:r>
              <a:rPr lang="sv-SE" dirty="0"/>
              <a:t> it is not: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Communication </a:t>
            </a:r>
            <a:r>
              <a:rPr lang="sv-SE" dirty="0" err="1"/>
              <a:t>aspects</a:t>
            </a:r>
            <a:r>
              <a:rPr lang="sv-SE" dirty="0"/>
              <a:t> </a:t>
            </a:r>
            <a:r>
              <a:rPr lang="sv-SE" dirty="0" err="1"/>
              <a:t>are</a:t>
            </a:r>
            <a:r>
              <a:rPr lang="sv-SE" dirty="0"/>
              <a:t> not part of the PEF </a:t>
            </a:r>
            <a:r>
              <a:rPr lang="sv-SE" dirty="0" err="1"/>
              <a:t>method</a:t>
            </a:r>
            <a:r>
              <a:rPr lang="sv-SE" dirty="0"/>
              <a:t> – it </a:t>
            </a:r>
            <a:r>
              <a:rPr lang="sv-SE" dirty="0" err="1"/>
              <a:t>does</a:t>
            </a:r>
            <a:r>
              <a:rPr lang="sv-SE" dirty="0"/>
              <a:t> not </a:t>
            </a:r>
            <a:r>
              <a:rPr lang="sv-SE" dirty="0" err="1"/>
              <a:t>prescribe</a:t>
            </a:r>
            <a:r>
              <a:rPr lang="sv-SE" dirty="0"/>
              <a:t> </a:t>
            </a:r>
            <a:r>
              <a:rPr lang="sv-SE" dirty="0" err="1"/>
              <a:t>any</a:t>
            </a:r>
            <a:r>
              <a:rPr lang="sv-SE" dirty="0"/>
              <a:t> </a:t>
            </a:r>
            <a:r>
              <a:rPr lang="sv-SE" dirty="0" err="1"/>
              <a:t>specific</a:t>
            </a:r>
            <a:r>
              <a:rPr lang="sv-SE" dirty="0"/>
              <a:t> approach or </a:t>
            </a:r>
            <a:r>
              <a:rPr lang="sv-SE" dirty="0" err="1"/>
              <a:t>label</a:t>
            </a:r>
            <a:r>
              <a:rPr lang="sv-SE" dirty="0"/>
              <a:t>.</a:t>
            </a:r>
          </a:p>
          <a:p>
            <a:endParaRPr lang="sv-SE" dirty="0"/>
          </a:p>
          <a:p>
            <a:r>
              <a:rPr lang="sv-SE" dirty="0" err="1"/>
              <a:t>This</a:t>
            </a:r>
            <a:r>
              <a:rPr lang="sv-SE" dirty="0"/>
              <a:t> </a:t>
            </a:r>
            <a:r>
              <a:rPr lang="sv-SE" dirty="0" err="1"/>
              <a:t>picture</a:t>
            </a:r>
            <a:r>
              <a:rPr lang="sv-SE" dirty="0"/>
              <a:t> </a:t>
            </a:r>
            <a:r>
              <a:rPr lang="sv-SE" dirty="0" err="1"/>
              <a:t>was</a:t>
            </a:r>
            <a:r>
              <a:rPr lang="sv-SE" dirty="0"/>
              <a:t> </a:t>
            </a:r>
            <a:r>
              <a:rPr lang="sv-SE" dirty="0" err="1"/>
              <a:t>shown</a:t>
            </a:r>
            <a:r>
              <a:rPr lang="sv-SE" dirty="0"/>
              <a:t> at an </a:t>
            </a:r>
            <a:r>
              <a:rPr lang="sv-SE" dirty="0" err="1"/>
              <a:t>Environmental</a:t>
            </a:r>
            <a:r>
              <a:rPr lang="sv-SE" dirty="0"/>
              <a:t> </a:t>
            </a:r>
            <a:r>
              <a:rPr lang="sv-SE" dirty="0" err="1"/>
              <a:t>Footprint</a:t>
            </a:r>
            <a:r>
              <a:rPr lang="sv-SE" dirty="0"/>
              <a:t> </a:t>
            </a:r>
            <a:r>
              <a:rPr lang="sv-SE" dirty="0" err="1"/>
              <a:t>conference</a:t>
            </a:r>
            <a:r>
              <a:rPr lang="sv-SE" dirty="0"/>
              <a:t>, </a:t>
            </a:r>
            <a:r>
              <a:rPr lang="sv-SE" dirty="0" err="1"/>
              <a:t>arranged</a:t>
            </a:r>
            <a:r>
              <a:rPr lang="sv-SE" dirty="0"/>
              <a:t> by the Commission, in April 2018. </a:t>
            </a:r>
          </a:p>
          <a:p>
            <a:endParaRPr lang="sv-SE" dirty="0"/>
          </a:p>
          <a:p>
            <a:r>
              <a:rPr lang="sv-SE" dirty="0"/>
              <a:t>It </a:t>
            </a:r>
            <a:r>
              <a:rPr lang="sv-SE" dirty="0" err="1"/>
              <a:t>might</a:t>
            </a:r>
            <a:r>
              <a:rPr lang="sv-SE" dirty="0"/>
              <a:t> look like </a:t>
            </a:r>
            <a:r>
              <a:rPr lang="sv-SE" dirty="0" err="1"/>
              <a:t>this</a:t>
            </a:r>
            <a:r>
              <a:rPr lang="sv-SE" dirty="0"/>
              <a:t> in the </a:t>
            </a:r>
            <a:r>
              <a:rPr lang="sv-SE" dirty="0" err="1"/>
              <a:t>future</a:t>
            </a:r>
            <a:r>
              <a:rPr lang="sv-SE" dirty="0"/>
              <a:t>!</a:t>
            </a:r>
          </a:p>
        </p:txBody>
      </p:sp>
      <p:sp>
        <p:nvSpPr>
          <p:cNvPr id="4" name="Platshållare för bildnummer 3"/>
          <p:cNvSpPr>
            <a:spLocks noGrp="1"/>
          </p:cNvSpPr>
          <p:nvPr>
            <p:ph type="sldNum" sz="quarter" idx="5"/>
          </p:nvPr>
        </p:nvSpPr>
        <p:spPr/>
        <p:txBody>
          <a:bodyPr/>
          <a:lstStyle/>
          <a:p>
            <a:fld id="{A00BAD51-51FD-4514-91EC-5257E71DA178}" type="slidenum">
              <a:rPr lang="sv-SE" smtClean="0"/>
              <a:t>6</a:t>
            </a:fld>
            <a:endParaRPr lang="sv-SE"/>
          </a:p>
        </p:txBody>
      </p:sp>
    </p:spTree>
    <p:extLst>
      <p:ext uri="{BB962C8B-B14F-4D97-AF65-F5344CB8AC3E}">
        <p14:creationId xmlns:p14="http://schemas.microsoft.com/office/powerpoint/2010/main" val="1662362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sz="1200" i="0" u="none" kern="1200" dirty="0">
                <a:solidFill>
                  <a:schemeClr val="tx1"/>
                </a:solidFill>
                <a:effectLst/>
                <a:latin typeface="+mn-lt"/>
                <a:ea typeface="+mn-ea"/>
                <a:cs typeface="+mn-cs"/>
              </a:rPr>
              <a:t>The life cycle approach of Product Environmental Footprint (PEF) gives the possibilities for:</a:t>
            </a:r>
          </a:p>
          <a:p>
            <a:endParaRPr lang="en-US" sz="1200" i="0" u="none" kern="1200" dirty="0">
              <a:solidFill>
                <a:schemeClr val="tx1"/>
              </a:solidFill>
              <a:effectLst/>
              <a:latin typeface="+mn-lt"/>
              <a:ea typeface="+mn-ea"/>
              <a:cs typeface="+mn-cs"/>
            </a:endParaRPr>
          </a:p>
          <a:p>
            <a:pPr marL="228600" indent="-228600">
              <a:buAutoNum type="arabicPeriod"/>
            </a:pPr>
            <a:r>
              <a:rPr lang="en-US" i="0" u="none" dirty="0" err="1"/>
              <a:t>Optimisation</a:t>
            </a:r>
            <a:r>
              <a:rPr lang="en-US" i="0" u="none" dirty="0"/>
              <a:t> of process along the life cycle of a product, </a:t>
            </a:r>
          </a:p>
          <a:p>
            <a:pPr marL="228600" indent="-228600">
              <a:buAutoNum type="arabicPeriod"/>
            </a:pPr>
            <a:endParaRPr lang="en-US" i="0" u="none" dirty="0"/>
          </a:p>
          <a:p>
            <a:pPr marL="228600" indent="-228600">
              <a:buAutoNum type="arabicPeriod"/>
            </a:pPr>
            <a:r>
              <a:rPr lang="en-US" i="0" u="none" dirty="0"/>
              <a:t>Avoiding trade offs </a:t>
            </a:r>
            <a:r>
              <a:rPr lang="en-US" sz="1200" i="0" u="none" kern="1200" dirty="0">
                <a:solidFill>
                  <a:schemeClr val="tx1"/>
                </a:solidFill>
                <a:effectLst/>
                <a:latin typeface="+mn-lt"/>
                <a:ea typeface="+mn-ea"/>
                <a:cs typeface="+mn-cs"/>
              </a:rPr>
              <a:t>between different value chain steps and between different environmental impacts (life cycle approach)</a:t>
            </a:r>
          </a:p>
          <a:p>
            <a:pPr marL="228600" indent="-228600">
              <a:buAutoNum type="arabicPeriod"/>
            </a:pPr>
            <a:endParaRPr lang="en-US" sz="1200" i="0" u="none" kern="1200" dirty="0">
              <a:solidFill>
                <a:schemeClr val="tx1"/>
              </a:solidFill>
              <a:effectLst/>
              <a:latin typeface="+mn-lt"/>
              <a:ea typeface="+mn-ea"/>
              <a:cs typeface="+mn-cs"/>
            </a:endParaRPr>
          </a:p>
          <a:p>
            <a:pPr marL="228600" indent="-228600">
              <a:buAutoNum type="arabicPeriod"/>
            </a:pPr>
            <a:r>
              <a:rPr lang="en-US" i="0" u="none" dirty="0"/>
              <a:t>Identification of environmental hotspots, makes it possible to set in actions where it is most efficient</a:t>
            </a:r>
            <a:r>
              <a:rPr lang="en-US" i="0" u="none" strike="sngStrike" dirty="0"/>
              <a:t>.</a:t>
            </a:r>
            <a:endParaRPr lang="en-US" i="0" u="none" dirty="0"/>
          </a:p>
          <a:p>
            <a:pPr marL="228600" indent="-228600">
              <a:buAutoNum type="arabicPeriod"/>
            </a:pPr>
            <a:endParaRPr lang="en-US" i="0" u="none" dirty="0"/>
          </a:p>
          <a:p>
            <a:pPr marL="228600" indent="-228600">
              <a:buAutoNum type="arabicPeriod"/>
            </a:pPr>
            <a:r>
              <a:rPr lang="en-US" i="0" u="none" dirty="0" err="1"/>
              <a:t>Minimise</a:t>
            </a:r>
            <a:r>
              <a:rPr lang="en-US" i="0" u="none" dirty="0"/>
              <a:t> environmental impacts along the life cycle</a:t>
            </a:r>
          </a:p>
          <a:p>
            <a:pPr marL="228600" indent="-228600">
              <a:buAutoNum type="arabicPeriod"/>
            </a:pPr>
            <a:endParaRPr lang="en-US" i="0" u="none" dirty="0"/>
          </a:p>
          <a:p>
            <a:pPr marL="228600" indent="-228600">
              <a:buAutoNum type="arabicPeriod"/>
            </a:pPr>
            <a:r>
              <a:rPr lang="en-US" i="0" u="none" dirty="0"/>
              <a:t>Environmental performance improvement and tracking - to make real improvement</a:t>
            </a:r>
          </a:p>
          <a:p>
            <a:pPr marL="228600" indent="-228600">
              <a:buAutoNum type="arabicPeriod"/>
            </a:pPr>
            <a:endParaRPr lang="en-US" i="0" u="none" dirty="0"/>
          </a:p>
          <a:p>
            <a:pPr marL="228600" indent="-228600">
              <a:buAutoNum type="arabicPeriod"/>
            </a:pPr>
            <a:r>
              <a:rPr lang="en-US" i="0" u="none" dirty="0"/>
              <a:t>Responding to increasing external pressure, from customers and consumers</a:t>
            </a:r>
          </a:p>
          <a:p>
            <a:pPr marL="228600" indent="-228600">
              <a:buAutoNum type="arabicPeriod"/>
            </a:pPr>
            <a:endParaRPr lang="en-US" i="0" u="none" dirty="0"/>
          </a:p>
          <a:p>
            <a:pPr marL="228600" indent="-228600">
              <a:buAutoNum type="arabicPeriod"/>
            </a:pPr>
            <a:r>
              <a:rPr lang="en-US" i="0" u="none" dirty="0"/>
              <a:t>Co-operation along supply chains to </a:t>
            </a:r>
            <a:r>
              <a:rPr lang="en-US" i="0" u="none" dirty="0" err="1"/>
              <a:t>optimise</a:t>
            </a:r>
            <a:r>
              <a:rPr lang="en-US" i="0" u="none" dirty="0"/>
              <a:t> the product life cycle, </a:t>
            </a:r>
            <a:br>
              <a:rPr lang="en-US" i="0" u="none" dirty="0"/>
            </a:br>
            <a:endParaRPr lang="en-US" i="0" u="none" dirty="0"/>
          </a:p>
          <a:p>
            <a:pPr marL="228600" indent="-228600">
              <a:buAutoNum type="arabicPeriod"/>
            </a:pPr>
            <a:r>
              <a:rPr lang="en-US" i="0" u="none" dirty="0"/>
              <a:t>And you can use these specific methods for Marketing purposes, </a:t>
            </a:r>
          </a:p>
          <a:p>
            <a:pPr marL="228600" indent="-228600">
              <a:buAutoNum type="arabicPeriod"/>
            </a:pPr>
            <a:endParaRPr lang="en-US" i="0" u="none" dirty="0"/>
          </a:p>
          <a:p>
            <a:pPr marL="228600" indent="-228600">
              <a:buAutoNum type="arabicPeriod"/>
            </a:pPr>
            <a:r>
              <a:rPr lang="en-US" i="0" u="none" dirty="0"/>
              <a:t>Participating in 3</a:t>
            </a:r>
            <a:r>
              <a:rPr lang="en-US" i="0" u="none" baseline="30000" dirty="0"/>
              <a:t>rd </a:t>
            </a:r>
            <a:r>
              <a:rPr lang="en-US" i="0" u="none" dirty="0"/>
              <a:t>party schemes related to environmental claims </a:t>
            </a:r>
          </a:p>
          <a:p>
            <a:endParaRPr lang="en-US"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A00BAD51-51FD-4514-91EC-5257E71DA178}" type="slidenum">
              <a:rPr lang="sv-SE" smtClean="0"/>
              <a:t>7</a:t>
            </a:fld>
            <a:endParaRPr lang="sv-SE"/>
          </a:p>
        </p:txBody>
      </p:sp>
    </p:spTree>
    <p:extLst>
      <p:ext uri="{BB962C8B-B14F-4D97-AF65-F5344CB8AC3E}">
        <p14:creationId xmlns:p14="http://schemas.microsoft.com/office/powerpoint/2010/main" val="1960927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u="none" dirty="0" err="1"/>
              <a:t>What</a:t>
            </a:r>
            <a:r>
              <a:rPr lang="sv-SE" u="none" dirty="0"/>
              <a:t> is </a:t>
            </a:r>
            <a:r>
              <a:rPr lang="sv-SE" u="none" dirty="0" err="1"/>
              <a:t>Environmental</a:t>
            </a:r>
            <a:r>
              <a:rPr lang="sv-SE" u="none" dirty="0"/>
              <a:t> </a:t>
            </a:r>
            <a:r>
              <a:rPr lang="sv-SE" u="none" dirty="0" err="1"/>
              <a:t>footprint</a:t>
            </a:r>
            <a:r>
              <a:rPr lang="sv-SE" u="none" dirty="0"/>
              <a:t> (In Swedish Miljöavtryck)?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u="none" dirty="0"/>
          </a:p>
          <a:p>
            <a:r>
              <a:rPr lang="sv-SE" u="none" dirty="0"/>
              <a:t>It is </a:t>
            </a:r>
            <a:r>
              <a:rPr lang="sv-SE" u="none" dirty="0" err="1"/>
              <a:t>two</a:t>
            </a:r>
            <a:r>
              <a:rPr lang="sv-SE" u="none" dirty="0"/>
              <a:t> </a:t>
            </a:r>
            <a:r>
              <a:rPr lang="sv-SE" u="none" dirty="0" err="1"/>
              <a:t>methods</a:t>
            </a:r>
            <a:r>
              <a:rPr lang="sv-SE" u="none" dirty="0"/>
              <a:t>, Product </a:t>
            </a:r>
            <a:r>
              <a:rPr lang="sv-SE" u="none" dirty="0" err="1"/>
              <a:t>Environmental</a:t>
            </a:r>
            <a:r>
              <a:rPr lang="sv-SE" u="none" dirty="0"/>
              <a:t> </a:t>
            </a:r>
            <a:r>
              <a:rPr lang="sv-SE" u="none" dirty="0" err="1"/>
              <a:t>Footprint</a:t>
            </a:r>
            <a:r>
              <a:rPr lang="sv-SE" u="none" dirty="0"/>
              <a:t> (PEF) and Organisation </a:t>
            </a:r>
            <a:r>
              <a:rPr lang="sv-SE" u="none" dirty="0" err="1"/>
              <a:t>Environmental</a:t>
            </a:r>
            <a:r>
              <a:rPr lang="sv-SE" u="none" dirty="0"/>
              <a:t> </a:t>
            </a:r>
            <a:r>
              <a:rPr lang="sv-SE" u="none" dirty="0" err="1"/>
              <a:t>Footprint</a:t>
            </a:r>
            <a:r>
              <a:rPr lang="sv-SE" u="none" dirty="0"/>
              <a:t> (OEF)</a:t>
            </a:r>
          </a:p>
          <a:p>
            <a:endParaRPr lang="sv-SE" u="none" dirty="0"/>
          </a:p>
          <a:p>
            <a:r>
              <a:rPr lang="en-US" u="none" dirty="0"/>
              <a:t>Which are methods for measuring and communicating the life cycle environmental performance of products and </a:t>
            </a:r>
            <a:r>
              <a:rPr lang="en-US" u="none" dirty="0" err="1"/>
              <a:t>organisations</a:t>
            </a:r>
            <a:r>
              <a:rPr lang="en-US" u="none" dirty="0"/>
              <a:t> of the European Commission.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u="none" dirty="0"/>
              <a:t>The </a:t>
            </a:r>
            <a:r>
              <a:rPr lang="sv-SE" u="none" dirty="0" err="1"/>
              <a:t>methods</a:t>
            </a:r>
            <a:r>
              <a:rPr lang="sv-SE" u="none" dirty="0"/>
              <a:t> </a:t>
            </a:r>
            <a:r>
              <a:rPr lang="sv-SE" u="none" dirty="0" err="1"/>
              <a:t>are</a:t>
            </a:r>
            <a:r>
              <a:rPr lang="sv-SE" u="none" dirty="0"/>
              <a:t> </a:t>
            </a:r>
            <a:r>
              <a:rPr lang="sv-SE" u="none" dirty="0" err="1"/>
              <a:t>built</a:t>
            </a:r>
            <a:r>
              <a:rPr lang="sv-SE" u="none" dirty="0"/>
              <a:t> on </a:t>
            </a:r>
            <a:r>
              <a:rPr lang="sv-SE" u="none" dirty="0" err="1"/>
              <a:t>existing</a:t>
            </a:r>
            <a:r>
              <a:rPr lang="sv-SE" u="none" dirty="0"/>
              <a:t> systems for </a:t>
            </a:r>
            <a:r>
              <a:rPr lang="sv-SE" u="none" dirty="0" err="1"/>
              <a:t>environmental</a:t>
            </a:r>
            <a:r>
              <a:rPr lang="sv-SE" u="none" dirty="0"/>
              <a:t> </a:t>
            </a:r>
            <a:r>
              <a:rPr lang="sv-SE" u="none" dirty="0" err="1"/>
              <a:t>communication</a:t>
            </a:r>
            <a:r>
              <a:rPr lang="sv-SE" u="none" dirty="0"/>
              <a:t> and international standards, </a:t>
            </a:r>
            <a:r>
              <a:rPr lang="sv-SE" u="none" dirty="0" err="1"/>
              <a:t>but</a:t>
            </a:r>
            <a:r>
              <a:rPr lang="sv-SE" u="none" dirty="0"/>
              <a:t> </a:t>
            </a:r>
            <a:r>
              <a:rPr lang="sv-SE" u="none" dirty="0" err="1"/>
              <a:t>with</a:t>
            </a:r>
            <a:r>
              <a:rPr lang="sv-SE" u="none" dirty="0"/>
              <a:t> </a:t>
            </a:r>
            <a:r>
              <a:rPr lang="sv-SE" u="none" dirty="0" err="1"/>
              <a:t>more</a:t>
            </a:r>
            <a:r>
              <a:rPr lang="sv-SE" u="none" dirty="0"/>
              <a:t> </a:t>
            </a:r>
            <a:r>
              <a:rPr lang="sv-SE" u="none" dirty="0" err="1"/>
              <a:t>specific</a:t>
            </a:r>
            <a:r>
              <a:rPr lang="sv-SE" u="none" dirty="0"/>
              <a:t> </a:t>
            </a:r>
            <a:r>
              <a:rPr lang="sv-SE" u="none" dirty="0" err="1"/>
              <a:t>requirements</a:t>
            </a:r>
            <a:r>
              <a:rPr lang="sv-SE"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When PEFCRs exist, specific products’ performance is comparable to a hypothetic but realistic benchmark product, with the average environmental performance of that product category.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en-US"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0BAD51-51FD-4514-91EC-5257E71DA17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0644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Environmental footprints build on Life Cycle Assessment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Life Cycle Assessment or LCA (in Swedish </a:t>
            </a:r>
            <a:r>
              <a:rPr lang="en-US" sz="1200" kern="1200" dirty="0" err="1">
                <a:solidFill>
                  <a:schemeClr val="tx1"/>
                </a:solidFill>
                <a:effectLst/>
                <a:latin typeface="+mn-lt"/>
                <a:ea typeface="+mn-ea"/>
                <a:cs typeface="+mn-cs"/>
              </a:rPr>
              <a:t>Livscykelanalys</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Life Cycle Assessment describes and quantifies products’ and services’ impact on the environment and society throughout the entire life cycle, from raw material extraction to the end-of-life management, via production, distribution and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00BAD51-51FD-4514-91EC-5257E71DA178}"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476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5476" y="6341339"/>
            <a:ext cx="688621" cy="516661"/>
          </a:xfrm>
        </p:spPr>
        <p:txBody>
          <a:bodyPr/>
          <a:lstStyle>
            <a:lvl1pPr algn="l">
              <a:defRPr>
                <a:latin typeface="+mj-lt"/>
              </a:defRPr>
            </a:lvl1pPr>
          </a:lstStyle>
          <a:p>
            <a:fld id="{5C4B54F9-0DD5-4B6B-B6F5-D3A74ED86E25}" type="slidenum">
              <a:rPr lang="sv-SE" smtClean="0"/>
              <a:t>‹#›</a:t>
            </a:fld>
            <a:endParaRPr lang="sv-SE"/>
          </a:p>
        </p:txBody>
      </p:sp>
      <p:sp>
        <p:nvSpPr>
          <p:cNvPr id="7" name="Rectangle 6">
            <a:extLst>
              <a:ext uri="{FF2B5EF4-FFF2-40B4-BE49-F238E27FC236}">
                <a16:creationId xmlns:a16="http://schemas.microsoft.com/office/drawing/2014/main" id="{1DA5B2D0-2262-43EF-8066-F7D64996707E}"/>
              </a:ext>
            </a:extLst>
          </p:cNvPr>
          <p:cNvSpPr/>
          <p:nvPr/>
        </p:nvSpPr>
        <p:spPr>
          <a:xfrm>
            <a:off x="1" y="1411111"/>
            <a:ext cx="8816623" cy="4143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Title 1"/>
          <p:cNvSpPr>
            <a:spLocks noGrp="1"/>
          </p:cNvSpPr>
          <p:nvPr>
            <p:ph type="ctrTitle"/>
          </p:nvPr>
        </p:nvSpPr>
        <p:spPr>
          <a:xfrm>
            <a:off x="824098" y="1686807"/>
            <a:ext cx="7676436" cy="2387600"/>
          </a:xfrm>
        </p:spPr>
        <p:txBody>
          <a:bodyPr anchor="b"/>
          <a:lstStyle>
            <a:lvl1pPr algn="l">
              <a:defRPr sz="6000" b="1"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24098" y="4256788"/>
            <a:ext cx="7676436" cy="1150593"/>
          </a:xfrm>
        </p:spPr>
        <p:txBody>
          <a:bodyPr/>
          <a:lstStyle>
            <a:lvl1pPr marL="0" indent="0" algn="l">
              <a:buNone/>
              <a:defRPr sz="2400" b="0" i="1" cap="none" spc="0">
                <a:ln w="0"/>
                <a:solidFill>
                  <a:schemeClr val="tx2"/>
                </a:solidFill>
                <a:effectLst>
                  <a:outerShdw blurRad="38100" dist="19050" dir="2700000" algn="tl" rotWithShape="0">
                    <a:schemeClr val="dk1">
                      <a:alpha val="40000"/>
                    </a:schemeClr>
                  </a:outerShdw>
                </a:effectLst>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5706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914400" y="3838333"/>
            <a:ext cx="70252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528" name="Shape 528"/>
          <p:cNvSpPr txBox="1">
            <a:spLocks noGrp="1"/>
          </p:cNvSpPr>
          <p:nvPr>
            <p:ph type="subTitle" idx="1"/>
          </p:nvPr>
        </p:nvSpPr>
        <p:spPr>
          <a:xfrm>
            <a:off x="914400" y="5310740"/>
            <a:ext cx="7025200" cy="10464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chemeClr val="accent2"/>
                </a:solidFill>
              </a:defRPr>
            </a:lvl1pPr>
            <a:lvl2pPr lvl="1" rtl="0">
              <a:spcBef>
                <a:spcPts val="0"/>
              </a:spcBef>
              <a:spcAft>
                <a:spcPts val="0"/>
              </a:spcAft>
              <a:buClr>
                <a:srgbClr val="80BFB7"/>
              </a:buClr>
              <a:buSzPts val="3000"/>
              <a:buNone/>
              <a:defRPr sz="4000">
                <a:solidFill>
                  <a:srgbClr val="80BFB7"/>
                </a:solidFill>
              </a:defRPr>
            </a:lvl2pPr>
            <a:lvl3pPr lvl="2" rtl="0">
              <a:spcBef>
                <a:spcPts val="0"/>
              </a:spcBef>
              <a:spcAft>
                <a:spcPts val="0"/>
              </a:spcAft>
              <a:buClr>
                <a:srgbClr val="80BFB7"/>
              </a:buClr>
              <a:buSzPts val="3000"/>
              <a:buNone/>
              <a:defRPr sz="4000">
                <a:solidFill>
                  <a:srgbClr val="80BFB7"/>
                </a:solidFill>
              </a:defRPr>
            </a:lvl3pPr>
            <a:lvl4pPr lvl="3" rtl="0">
              <a:spcBef>
                <a:spcPts val="0"/>
              </a:spcBef>
              <a:spcAft>
                <a:spcPts val="0"/>
              </a:spcAft>
              <a:buClr>
                <a:srgbClr val="80BFB7"/>
              </a:buClr>
              <a:buSzPts val="3000"/>
              <a:buNone/>
              <a:defRPr sz="4000">
                <a:solidFill>
                  <a:srgbClr val="80BFB7"/>
                </a:solidFill>
              </a:defRPr>
            </a:lvl4pPr>
            <a:lvl5pPr lvl="4" rtl="0">
              <a:spcBef>
                <a:spcPts val="0"/>
              </a:spcBef>
              <a:spcAft>
                <a:spcPts val="0"/>
              </a:spcAft>
              <a:buClr>
                <a:srgbClr val="80BFB7"/>
              </a:buClr>
              <a:buSzPts val="3000"/>
              <a:buNone/>
              <a:defRPr sz="4000">
                <a:solidFill>
                  <a:srgbClr val="80BFB7"/>
                </a:solidFill>
              </a:defRPr>
            </a:lvl5pPr>
            <a:lvl6pPr lvl="5" rtl="0">
              <a:spcBef>
                <a:spcPts val="0"/>
              </a:spcBef>
              <a:spcAft>
                <a:spcPts val="0"/>
              </a:spcAft>
              <a:buClr>
                <a:srgbClr val="80BFB7"/>
              </a:buClr>
              <a:buSzPts val="3000"/>
              <a:buNone/>
              <a:defRPr sz="4000">
                <a:solidFill>
                  <a:srgbClr val="80BFB7"/>
                </a:solidFill>
              </a:defRPr>
            </a:lvl6pPr>
            <a:lvl7pPr lvl="6" rtl="0">
              <a:spcBef>
                <a:spcPts val="0"/>
              </a:spcBef>
              <a:spcAft>
                <a:spcPts val="0"/>
              </a:spcAft>
              <a:buClr>
                <a:srgbClr val="80BFB7"/>
              </a:buClr>
              <a:buSzPts val="3000"/>
              <a:buNone/>
              <a:defRPr sz="4000">
                <a:solidFill>
                  <a:srgbClr val="80BFB7"/>
                </a:solidFill>
              </a:defRPr>
            </a:lvl7pPr>
            <a:lvl8pPr lvl="7" rtl="0">
              <a:spcBef>
                <a:spcPts val="0"/>
              </a:spcBef>
              <a:spcAft>
                <a:spcPts val="0"/>
              </a:spcAft>
              <a:buClr>
                <a:srgbClr val="80BFB7"/>
              </a:buClr>
              <a:buSzPts val="3000"/>
              <a:buNone/>
              <a:defRPr sz="4000">
                <a:solidFill>
                  <a:srgbClr val="80BFB7"/>
                </a:solidFill>
              </a:defRPr>
            </a:lvl8pPr>
            <a:lvl9pPr lvl="8" rtl="0">
              <a:spcBef>
                <a:spcPts val="0"/>
              </a:spcBef>
              <a:spcAft>
                <a:spcPts val="0"/>
              </a:spcAft>
              <a:buClr>
                <a:srgbClr val="80BFB7"/>
              </a:buClr>
              <a:buSzPts val="3000"/>
              <a:buNone/>
              <a:defRPr sz="4000">
                <a:solidFill>
                  <a:srgbClr val="80BFB7"/>
                </a:solidFill>
              </a:defRPr>
            </a:lvl9pPr>
          </a:lstStyle>
          <a:p>
            <a:r>
              <a:rPr lang="en-US"/>
              <a:t>Click to edit Master subtitle style</a:t>
            </a:r>
            <a:endParaRPr dirty="0"/>
          </a:p>
        </p:txBody>
      </p:sp>
      <p:pic>
        <p:nvPicPr>
          <p:cNvPr id="3" name="Picture 2">
            <a:extLst>
              <a:ext uri="{FF2B5EF4-FFF2-40B4-BE49-F238E27FC236}">
                <a16:creationId xmlns:a16="http://schemas.microsoft.com/office/drawing/2014/main" id="{D9E64B54-C062-41D8-AE76-A81873010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9197" y="7215"/>
            <a:ext cx="332492" cy="6858000"/>
          </a:xfrm>
          <a:prstGeom prst="rect">
            <a:avLst/>
          </a:prstGeom>
        </p:spPr>
      </p:pic>
      <p:pic>
        <p:nvPicPr>
          <p:cNvPr id="5" name="Picture 4">
            <a:extLst>
              <a:ext uri="{FF2B5EF4-FFF2-40B4-BE49-F238E27FC236}">
                <a16:creationId xmlns:a16="http://schemas.microsoft.com/office/drawing/2014/main" id="{8897E38E-D336-4687-A6C0-2FF5A5DB0AD5}"/>
              </a:ext>
            </a:extLst>
          </p:cNvPr>
          <p:cNvPicPr>
            <a:picLocks noChangeAspect="1"/>
          </p:cNvPicPr>
          <p:nvPr/>
        </p:nvPicPr>
        <p:blipFill>
          <a:blip r:embed="rId3"/>
          <a:stretch>
            <a:fillRect/>
          </a:stretch>
        </p:blipFill>
        <p:spPr>
          <a:xfrm>
            <a:off x="10160000" y="7215"/>
            <a:ext cx="2032001" cy="6858000"/>
          </a:xfrm>
          <a:prstGeom prst="rect">
            <a:avLst/>
          </a:prstGeom>
        </p:spPr>
      </p:pic>
      <p:sp>
        <p:nvSpPr>
          <p:cNvPr id="6" name="Footer Placeholder 4">
            <a:extLst>
              <a:ext uri="{FF2B5EF4-FFF2-40B4-BE49-F238E27FC236}">
                <a16:creationId xmlns:a16="http://schemas.microsoft.com/office/drawing/2014/main" id="{D4704E4B-AD63-4D33-BFFA-DA3766875E76}"/>
              </a:ext>
            </a:extLst>
          </p:cNvPr>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561217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Shape 1564"/>
          <p:cNvSpPr txBox="1">
            <a:spLocks noGrp="1"/>
          </p:cNvSpPr>
          <p:nvPr>
            <p:ph type="title"/>
          </p:nvPr>
        </p:nvSpPr>
        <p:spPr>
          <a:xfrm>
            <a:off x="957734" y="985833"/>
            <a:ext cx="8626533"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Shape 1565"/>
          <p:cNvSpPr txBox="1">
            <a:spLocks noGrp="1"/>
          </p:cNvSpPr>
          <p:nvPr>
            <p:ph type="body" idx="1"/>
          </p:nvPr>
        </p:nvSpPr>
        <p:spPr>
          <a:xfrm>
            <a:off x="957734" y="2311400"/>
            <a:ext cx="8626533" cy="3974000"/>
          </a:xfrm>
          <a:prstGeom prst="rect">
            <a:avLst/>
          </a:prstGeom>
        </p:spPr>
        <p:txBody>
          <a:bodyPr spcFirstLastPara="1" wrap="square" lIns="91425" tIns="91425" rIns="91425" bIns="91425" anchor="t" anchorCtr="0"/>
          <a:lstStyle>
            <a:lvl1pPr marL="609585" lvl="0" indent="-507987">
              <a:spcBef>
                <a:spcPts val="800"/>
              </a:spcBef>
              <a:spcAft>
                <a:spcPts val="0"/>
              </a:spcAft>
              <a:buSzPts val="2400"/>
              <a:buChar char="▪"/>
              <a:defRPr/>
            </a:lvl1pPr>
            <a:lvl2pPr marL="1219170" lvl="1" indent="-507987">
              <a:spcBef>
                <a:spcPts val="0"/>
              </a:spcBef>
              <a:spcAft>
                <a:spcPts val="0"/>
              </a:spcAft>
              <a:buSzPts val="2400"/>
              <a:buChar char="▫"/>
              <a:defRPr/>
            </a:lvl2pPr>
            <a:lvl3pPr marL="1828754" lvl="2" indent="-507987">
              <a:spcBef>
                <a:spcPts val="0"/>
              </a:spcBef>
              <a:spcAft>
                <a:spcPts val="0"/>
              </a:spcAft>
              <a:buSzPts val="2400"/>
              <a:buChar char="▫"/>
              <a:defRPr/>
            </a:lvl3pPr>
            <a:lvl4pPr marL="2438339" lvl="3" indent="-507987">
              <a:spcBef>
                <a:spcPts val="0"/>
              </a:spcBef>
              <a:spcAft>
                <a:spcPts val="0"/>
              </a:spcAft>
              <a:buSzPts val="2400"/>
              <a:buChar char="▫"/>
              <a:defRPr/>
            </a:lvl4pPr>
            <a:lvl5pPr marL="3047924" lvl="4" indent="-507987">
              <a:spcBef>
                <a:spcPts val="0"/>
              </a:spcBef>
              <a:spcAft>
                <a:spcPts val="0"/>
              </a:spcAft>
              <a:buSzPts val="2400"/>
              <a:buChar char="▫"/>
              <a:defRPr/>
            </a:lvl5pPr>
            <a:lvl6pPr marL="3657509" lvl="5" indent="-507987">
              <a:spcBef>
                <a:spcPts val="0"/>
              </a:spcBef>
              <a:spcAft>
                <a:spcPts val="0"/>
              </a:spcAft>
              <a:buSzPts val="2400"/>
              <a:buChar char="▫"/>
              <a:defRPr/>
            </a:lvl6pPr>
            <a:lvl7pPr marL="4267093" lvl="6" indent="-507987">
              <a:spcBef>
                <a:spcPts val="0"/>
              </a:spcBef>
              <a:spcAft>
                <a:spcPts val="0"/>
              </a:spcAft>
              <a:buSzPts val="2400"/>
              <a:buChar char="●"/>
              <a:defRPr/>
            </a:lvl7pPr>
            <a:lvl8pPr marL="4876678" lvl="7" indent="-507987">
              <a:spcBef>
                <a:spcPts val="0"/>
              </a:spcBef>
              <a:spcAft>
                <a:spcPts val="0"/>
              </a:spcAft>
              <a:buSzPts val="2400"/>
              <a:buChar char="○"/>
              <a:defRPr/>
            </a:lvl8pPr>
            <a:lvl9pPr marL="5486263" lvl="8" indent="-507987">
              <a:spcBef>
                <a:spcPts val="0"/>
              </a:spcBef>
              <a:spcAft>
                <a:spcPts val="0"/>
              </a:spcAft>
              <a:buSzPts val="2400"/>
              <a:buChar char="■"/>
              <a:defRPr/>
            </a:lvl9pPr>
          </a:lstStyle>
          <a:p>
            <a:pPr lvl="0"/>
            <a:r>
              <a:rPr lang="en-US"/>
              <a:t>Edit Master text styles</a:t>
            </a:r>
          </a:p>
        </p:txBody>
      </p:sp>
      <p:sp>
        <p:nvSpPr>
          <p:cNvPr id="1840" name="Shape 1840"/>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C4B54F9-0DD5-4B6B-B6F5-D3A74ED86E25}" type="slidenum">
              <a:rPr lang="sv-SE" smtClean="0"/>
              <a:t>‹#›</a:t>
            </a:fld>
            <a:endParaRPr lang="sv-SE"/>
          </a:p>
        </p:txBody>
      </p:sp>
      <p:pic>
        <p:nvPicPr>
          <p:cNvPr id="279" name="Picture 278">
            <a:extLst>
              <a:ext uri="{FF2B5EF4-FFF2-40B4-BE49-F238E27FC236}">
                <a16:creationId xmlns:a16="http://schemas.microsoft.com/office/drawing/2014/main" id="{1AE95E27-A370-4BE4-864B-E6DF5ADA8C4A}"/>
              </a:ext>
            </a:extLst>
          </p:cNvPr>
          <p:cNvPicPr>
            <a:picLocks noChangeAspect="1"/>
          </p:cNvPicPr>
          <p:nvPr/>
        </p:nvPicPr>
        <p:blipFill>
          <a:blip r:embed="rId2"/>
          <a:stretch>
            <a:fillRect/>
          </a:stretch>
        </p:blipFill>
        <p:spPr>
          <a:xfrm>
            <a:off x="10160000" y="7215"/>
            <a:ext cx="2032001" cy="6858000"/>
          </a:xfrm>
          <a:prstGeom prst="rect">
            <a:avLst/>
          </a:prstGeom>
        </p:spPr>
      </p:pic>
      <p:sp>
        <p:nvSpPr>
          <p:cNvPr id="6" name="Footer Placeholder 4">
            <a:extLst>
              <a:ext uri="{FF2B5EF4-FFF2-40B4-BE49-F238E27FC236}">
                <a16:creationId xmlns:a16="http://schemas.microsoft.com/office/drawing/2014/main" id="{38629B2F-377E-482C-97CE-58F2DF39FF89}"/>
              </a:ext>
            </a:extLst>
          </p:cNvPr>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168391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20"/>
        <p:cNvGrpSpPr/>
        <p:nvPr/>
      </p:nvGrpSpPr>
      <p:grpSpPr>
        <a:xfrm>
          <a:off x="0" y="0"/>
          <a:ext cx="0" cy="0"/>
          <a:chOff x="0" y="0"/>
          <a:chExt cx="0" cy="0"/>
        </a:xfrm>
      </p:grpSpPr>
      <p:sp>
        <p:nvSpPr>
          <p:cNvPr id="2121" name="Shape 2121"/>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dirty="0"/>
          </a:p>
        </p:txBody>
      </p:sp>
      <p:sp>
        <p:nvSpPr>
          <p:cNvPr id="2122" name="Shape 2122"/>
          <p:cNvSpPr txBox="1">
            <a:spLocks noGrp="1"/>
          </p:cNvSpPr>
          <p:nvPr>
            <p:ph type="body" idx="1"/>
          </p:nvPr>
        </p:nvSpPr>
        <p:spPr>
          <a:xfrm>
            <a:off x="957733" y="2340633"/>
            <a:ext cx="2905600" cy="4125600"/>
          </a:xfrm>
          <a:prstGeom prst="rect">
            <a:avLst/>
          </a:prstGeom>
        </p:spPr>
        <p:txBody>
          <a:bodyPr spcFirstLastPara="1" wrap="square" lIns="91425" tIns="91425" rIns="91425" bIns="91425" anchor="t" anchorCtr="0"/>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123" name="Shape 2123"/>
          <p:cNvSpPr txBox="1">
            <a:spLocks noGrp="1"/>
          </p:cNvSpPr>
          <p:nvPr>
            <p:ph type="body" idx="2"/>
          </p:nvPr>
        </p:nvSpPr>
        <p:spPr>
          <a:xfrm>
            <a:off x="4012351" y="2340633"/>
            <a:ext cx="2905600" cy="4125600"/>
          </a:xfrm>
          <a:prstGeom prst="rect">
            <a:avLst/>
          </a:prstGeom>
        </p:spPr>
        <p:txBody>
          <a:bodyPr spcFirstLastPara="1" wrap="square" lIns="91425" tIns="91425" rIns="91425" bIns="91425" anchor="t" anchorCtr="0"/>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124" name="Shape 2124"/>
          <p:cNvSpPr txBox="1">
            <a:spLocks noGrp="1"/>
          </p:cNvSpPr>
          <p:nvPr>
            <p:ph type="body" idx="3"/>
          </p:nvPr>
        </p:nvSpPr>
        <p:spPr>
          <a:xfrm>
            <a:off x="7066968" y="2340633"/>
            <a:ext cx="2905600" cy="4125600"/>
          </a:xfrm>
          <a:prstGeom prst="rect">
            <a:avLst/>
          </a:prstGeom>
        </p:spPr>
        <p:txBody>
          <a:bodyPr spcFirstLastPara="1" wrap="square" lIns="91425" tIns="91425" rIns="91425" bIns="91425" anchor="t" anchorCtr="0"/>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399" name="Shape 2399"/>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C4B54F9-0DD5-4B6B-B6F5-D3A74ED86E25}" type="slidenum">
              <a:rPr lang="sv-SE" smtClean="0"/>
              <a:t>‹#›</a:t>
            </a:fld>
            <a:endParaRPr lang="sv-SE"/>
          </a:p>
        </p:txBody>
      </p:sp>
      <p:pic>
        <p:nvPicPr>
          <p:cNvPr id="7" name="Picture 6">
            <a:extLst>
              <a:ext uri="{FF2B5EF4-FFF2-40B4-BE49-F238E27FC236}">
                <a16:creationId xmlns:a16="http://schemas.microsoft.com/office/drawing/2014/main" id="{15DC44CB-66C1-465B-A282-1A11F451DD1E}"/>
              </a:ext>
            </a:extLst>
          </p:cNvPr>
          <p:cNvPicPr>
            <a:picLocks noChangeAspect="1"/>
          </p:cNvPicPr>
          <p:nvPr/>
        </p:nvPicPr>
        <p:blipFill>
          <a:blip r:embed="rId2"/>
          <a:stretch>
            <a:fillRect/>
          </a:stretch>
        </p:blipFill>
        <p:spPr>
          <a:xfrm>
            <a:off x="10160000" y="7215"/>
            <a:ext cx="2032001" cy="6858000"/>
          </a:xfrm>
          <a:prstGeom prst="rect">
            <a:avLst/>
          </a:prstGeom>
        </p:spPr>
      </p:pic>
      <p:sp>
        <p:nvSpPr>
          <p:cNvPr id="8" name="Footer Placeholder 4">
            <a:extLst>
              <a:ext uri="{FF2B5EF4-FFF2-40B4-BE49-F238E27FC236}">
                <a16:creationId xmlns:a16="http://schemas.microsoft.com/office/drawing/2014/main" id="{211D8628-46F9-49E4-9F46-6B8B42DC6838}"/>
              </a:ext>
            </a:extLst>
          </p:cNvPr>
          <p:cNvSpPr>
            <a:spLocks noGrp="1"/>
          </p:cNvSpPr>
          <p:nvPr>
            <p:ph type="ftr" sz="quarter" idx="11"/>
          </p:nvPr>
        </p:nvSpPr>
        <p:spPr>
          <a:xfrm>
            <a:off x="4038600" y="6366344"/>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1849370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5476" y="6341339"/>
            <a:ext cx="688621" cy="516661"/>
          </a:xfrm>
        </p:spPr>
        <p:txBody>
          <a:bodyPr/>
          <a:lstStyle>
            <a:lvl1pPr algn="l">
              <a:defRPr>
                <a:latin typeface="+mj-lt"/>
              </a:defRPr>
            </a:lvl1pPr>
          </a:lstStyle>
          <a:p>
            <a:fld id="{5C4B54F9-0DD5-4B6B-B6F5-D3A74ED86E25}" type="slidenum">
              <a:rPr lang="sv-SE" smtClean="0"/>
              <a:t>‹#›</a:t>
            </a:fld>
            <a:endParaRPr lang="sv-SE"/>
          </a:p>
        </p:txBody>
      </p:sp>
      <p:sp>
        <p:nvSpPr>
          <p:cNvPr id="7" name="Rectangle 6">
            <a:extLst>
              <a:ext uri="{FF2B5EF4-FFF2-40B4-BE49-F238E27FC236}">
                <a16:creationId xmlns:a16="http://schemas.microsoft.com/office/drawing/2014/main" id="{1DA5B2D0-2262-43EF-8066-F7D64996707E}"/>
              </a:ext>
            </a:extLst>
          </p:cNvPr>
          <p:cNvSpPr/>
          <p:nvPr/>
        </p:nvSpPr>
        <p:spPr>
          <a:xfrm>
            <a:off x="1" y="1411111"/>
            <a:ext cx="8816623" cy="4143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Title 1"/>
          <p:cNvSpPr>
            <a:spLocks noGrp="1"/>
          </p:cNvSpPr>
          <p:nvPr>
            <p:ph type="ctrTitle"/>
          </p:nvPr>
        </p:nvSpPr>
        <p:spPr>
          <a:xfrm>
            <a:off x="824098" y="1686807"/>
            <a:ext cx="7676436" cy="2387600"/>
          </a:xfrm>
        </p:spPr>
        <p:txBody>
          <a:bodyPr anchor="b"/>
          <a:lstStyle>
            <a:lvl1pPr algn="l">
              <a:defRPr sz="6000" b="1"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24098" y="4256788"/>
            <a:ext cx="7676436" cy="1150593"/>
          </a:xfrm>
        </p:spPr>
        <p:txBody>
          <a:bodyPr/>
          <a:lstStyle>
            <a:lvl1pPr marL="0" indent="0" algn="l">
              <a:buNone/>
              <a:defRPr sz="2400" b="0" i="1" cap="none" spc="0">
                <a:ln w="0"/>
                <a:solidFill>
                  <a:schemeClr val="tx2"/>
                </a:solidFill>
                <a:effectLst>
                  <a:outerShdw blurRad="38100" dist="19050" dir="2700000" algn="tl" rotWithShape="0">
                    <a:schemeClr val="dk1">
                      <a:alpha val="40000"/>
                    </a:schemeClr>
                  </a:outerShdw>
                </a:effectLst>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760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3615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9136151"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sz="1000">
                <a:latin typeface="+mj-lt"/>
              </a:defRPr>
            </a:lvl1pPr>
          </a:lstStyle>
          <a:p>
            <a:endParaRPr lang="sv-SE"/>
          </a:p>
        </p:txBody>
      </p:sp>
      <p:sp>
        <p:nvSpPr>
          <p:cNvPr id="5" name="Footer Placeholder 4"/>
          <p:cNvSpPr>
            <a:spLocks noGrp="1"/>
          </p:cNvSpPr>
          <p:nvPr>
            <p:ph type="ftr" sz="quarter" idx="11"/>
          </p:nvPr>
        </p:nvSpPr>
        <p:spPr>
          <a:xfrm>
            <a:off x="5859551" y="6356351"/>
            <a:ext cx="4114800" cy="365125"/>
          </a:xfrm>
          <a:prstGeom prst="rect">
            <a:avLst/>
          </a:prstGeom>
        </p:spPr>
        <p:txBody>
          <a:bodyPr/>
          <a:lstStyle>
            <a:lvl1pPr algn="r">
              <a:defRPr sz="1000">
                <a:latin typeface="+mj-lt"/>
              </a:defRPr>
            </a:lvl1pPr>
          </a:lstStyle>
          <a:p>
            <a:r>
              <a:rPr lang="sv-SE"/>
              <a:t>Environmental Footprint in Sweden  I  www.lifecyclecenter.se</a:t>
            </a:r>
          </a:p>
        </p:txBody>
      </p:sp>
      <p:sp>
        <p:nvSpPr>
          <p:cNvPr id="6" name="Slide Number Placeholder 5"/>
          <p:cNvSpPr>
            <a:spLocks noGrp="1"/>
          </p:cNvSpPr>
          <p:nvPr>
            <p:ph type="sldNum" sz="quarter" idx="12"/>
          </p:nvPr>
        </p:nvSpPr>
        <p:spPr/>
        <p:txBody>
          <a:bodyPr/>
          <a:lstStyle/>
          <a:p>
            <a:fld id="{5C4B54F9-0DD5-4B6B-B6F5-D3A74ED86E25}" type="slidenum">
              <a:rPr lang="sv-SE" smtClean="0"/>
              <a:t>‹#›</a:t>
            </a:fld>
            <a:endParaRPr lang="sv-SE"/>
          </a:p>
        </p:txBody>
      </p:sp>
      <p:pic>
        <p:nvPicPr>
          <p:cNvPr id="7" name="Picture 6">
            <a:extLst>
              <a:ext uri="{FF2B5EF4-FFF2-40B4-BE49-F238E27FC236}">
                <a16:creationId xmlns:a16="http://schemas.microsoft.com/office/drawing/2014/main" id="{09160EC8-1BFC-4345-BCB4-EF9972CB7295}"/>
              </a:ext>
            </a:extLst>
          </p:cNvPr>
          <p:cNvPicPr>
            <a:picLocks noChangeAspect="1"/>
          </p:cNvPicPr>
          <p:nvPr/>
        </p:nvPicPr>
        <p:blipFill>
          <a:blip r:embed="rId2"/>
          <a:stretch>
            <a:fillRect/>
          </a:stretch>
        </p:blipFill>
        <p:spPr>
          <a:xfrm>
            <a:off x="10160000" y="7215"/>
            <a:ext cx="2032001" cy="6858000"/>
          </a:xfrm>
          <a:prstGeom prst="rect">
            <a:avLst/>
          </a:prstGeom>
        </p:spPr>
      </p:pic>
    </p:spTree>
    <p:extLst>
      <p:ext uri="{BB962C8B-B14F-4D97-AF65-F5344CB8AC3E}">
        <p14:creationId xmlns:p14="http://schemas.microsoft.com/office/powerpoint/2010/main" val="296505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b="1"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696177"/>
            <a:ext cx="10515600" cy="1393473"/>
          </a:xfrm>
        </p:spPr>
        <p:txBody>
          <a:bodyPr/>
          <a:lstStyle>
            <a:lvl1pPr marL="0" indent="0">
              <a:buNone/>
              <a:defRPr sz="2400" i="1">
                <a:solidFill>
                  <a:schemeClr val="tx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230013" y="6313662"/>
            <a:ext cx="601839" cy="441501"/>
          </a:xfrm>
        </p:spPr>
        <p:txBody>
          <a:bodyPr/>
          <a:lstStyle>
            <a:lvl1pPr algn="l">
              <a:defRPr/>
            </a:lvl1pPr>
          </a:lstStyle>
          <a:p>
            <a:fld id="{5C4B54F9-0DD5-4B6B-B6F5-D3A74ED86E25}" type="slidenum">
              <a:rPr lang="sv-SE" smtClean="0"/>
              <a:t>‹#›</a:t>
            </a:fld>
            <a:endParaRPr lang="sv-SE"/>
          </a:p>
        </p:txBody>
      </p:sp>
      <p:sp>
        <p:nvSpPr>
          <p:cNvPr id="5" name="Footer Placeholder 4">
            <a:extLst>
              <a:ext uri="{FF2B5EF4-FFF2-40B4-BE49-F238E27FC236}">
                <a16:creationId xmlns:a16="http://schemas.microsoft.com/office/drawing/2014/main" id="{0C7B1630-FD6C-43F0-A783-A5C7DC4BA183}"/>
              </a:ext>
            </a:extLst>
          </p:cNvPr>
          <p:cNvSpPr>
            <a:spLocks noGrp="1"/>
          </p:cNvSpPr>
          <p:nvPr>
            <p:ph type="ftr" sz="quarter" idx="11"/>
          </p:nvPr>
        </p:nvSpPr>
        <p:spPr>
          <a:xfrm>
            <a:off x="7232651" y="6351849"/>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1791210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24177" y="6356350"/>
            <a:ext cx="714023" cy="501649"/>
          </a:xfrm>
        </p:spPr>
        <p:txBody>
          <a:bodyPr/>
          <a:lstStyle/>
          <a:p>
            <a:fld id="{5C4B54F9-0DD5-4B6B-B6F5-D3A74ED86E25}" type="slidenum">
              <a:rPr lang="sv-SE" smtClean="0"/>
              <a:t>‹#›</a:t>
            </a:fld>
            <a:endParaRPr lang="sv-SE"/>
          </a:p>
        </p:txBody>
      </p:sp>
      <p:sp>
        <p:nvSpPr>
          <p:cNvPr id="8" name="Footer Placeholder 4">
            <a:extLst>
              <a:ext uri="{FF2B5EF4-FFF2-40B4-BE49-F238E27FC236}">
                <a16:creationId xmlns:a16="http://schemas.microsoft.com/office/drawing/2014/main" id="{C3B06253-1BB1-4A94-9CB0-4D5B64246E9A}"/>
              </a:ext>
            </a:extLst>
          </p:cNvPr>
          <p:cNvSpPr txBox="1">
            <a:spLocks/>
          </p:cNvSpPr>
          <p:nvPr/>
        </p:nvSpPr>
        <p:spPr>
          <a:xfrm>
            <a:off x="7239000" y="6424611"/>
            <a:ext cx="4114800" cy="365125"/>
          </a:xfrm>
          <a:prstGeom prst="rect">
            <a:avLst/>
          </a:prstGeom>
        </p:spPr>
        <p:txBody>
          <a:bodyPr/>
          <a:lstStyle>
            <a:defPPr>
              <a:defRPr lang="en-US"/>
            </a:defPPr>
            <a:lvl1pPr marL="0" algn="r" defTabSz="457200" rtl="0" eaLnBrk="1" latinLnBrk="0" hangingPunct="1">
              <a:defRPr sz="10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dirty="0"/>
              <a:t>www.lifecyclecenter.se</a:t>
            </a:r>
          </a:p>
          <a:p>
            <a:endParaRPr lang="sv-SE" dirty="0"/>
          </a:p>
        </p:txBody>
      </p:sp>
    </p:spTree>
    <p:extLst>
      <p:ext uri="{BB962C8B-B14F-4D97-AF65-F5344CB8AC3E}">
        <p14:creationId xmlns:p14="http://schemas.microsoft.com/office/powerpoint/2010/main" val="17388451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cap="all"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cap="all"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24177" y="6356350"/>
            <a:ext cx="471312" cy="501649"/>
          </a:xfrm>
        </p:spPr>
        <p:txBody>
          <a:bodyPr/>
          <a:lstStyle/>
          <a:p>
            <a:fld id="{5C4B54F9-0DD5-4B6B-B6F5-D3A74ED86E25}" type="slidenum">
              <a:rPr lang="sv-SE" smtClean="0"/>
              <a:t>‹#›</a:t>
            </a:fld>
            <a:endParaRPr lang="sv-SE"/>
          </a:p>
        </p:txBody>
      </p:sp>
      <p:sp>
        <p:nvSpPr>
          <p:cNvPr id="8" name="Footer Placeholder 4">
            <a:extLst>
              <a:ext uri="{FF2B5EF4-FFF2-40B4-BE49-F238E27FC236}">
                <a16:creationId xmlns:a16="http://schemas.microsoft.com/office/drawing/2014/main" id="{037EF5BF-F814-46CB-86D8-11D54175F797}"/>
              </a:ext>
            </a:extLst>
          </p:cNvPr>
          <p:cNvSpPr>
            <a:spLocks noGrp="1"/>
          </p:cNvSpPr>
          <p:nvPr>
            <p:ph type="ftr" sz="quarter" idx="11"/>
          </p:nvPr>
        </p:nvSpPr>
        <p:spPr>
          <a:xfrm>
            <a:off x="7240588" y="6356350"/>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827458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24177" y="6356350"/>
            <a:ext cx="714023" cy="501649"/>
          </a:xfrm>
        </p:spPr>
        <p:txBody>
          <a:bodyPr/>
          <a:lstStyle/>
          <a:p>
            <a:fld id="{5C4B54F9-0DD5-4B6B-B6F5-D3A74ED86E25}" type="slidenum">
              <a:rPr lang="sv-SE" smtClean="0"/>
              <a:t>‹#›</a:t>
            </a:fld>
            <a:endParaRPr lang="sv-SE"/>
          </a:p>
        </p:txBody>
      </p:sp>
      <p:sp>
        <p:nvSpPr>
          <p:cNvPr id="4" name="Footer Placeholder 4">
            <a:extLst>
              <a:ext uri="{FF2B5EF4-FFF2-40B4-BE49-F238E27FC236}">
                <a16:creationId xmlns:a16="http://schemas.microsoft.com/office/drawing/2014/main" id="{03DD6542-51E3-42D7-BAF8-E62010E45F4B}"/>
              </a:ext>
            </a:extLst>
          </p:cNvPr>
          <p:cNvSpPr>
            <a:spLocks noGrp="1"/>
          </p:cNvSpPr>
          <p:nvPr>
            <p:ph type="ftr" sz="quarter" idx="11"/>
          </p:nvPr>
        </p:nvSpPr>
        <p:spPr>
          <a:xfrm>
            <a:off x="7239000" y="6356350"/>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1804787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1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sz="1600">
                <a:latin typeface="+mj-lt"/>
              </a:defRPr>
            </a:lvl1pPr>
          </a:lstStyle>
          <a:p>
            <a:endParaRPr lang="sv-SE"/>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
        <p:nvSpPr>
          <p:cNvPr id="6" name="Slide Number Placeholder 5"/>
          <p:cNvSpPr>
            <a:spLocks noGrp="1"/>
          </p:cNvSpPr>
          <p:nvPr>
            <p:ph type="sldNum" sz="quarter" idx="12"/>
          </p:nvPr>
        </p:nvSpPr>
        <p:spPr/>
        <p:txBody>
          <a:bodyPr/>
          <a:lstStyle/>
          <a:p>
            <a:fld id="{5C4B54F9-0DD5-4B6B-B6F5-D3A74ED86E25}" type="slidenum">
              <a:rPr lang="sv-SE" smtClean="0"/>
              <a:t>‹#›</a:t>
            </a:fld>
            <a:endParaRPr lang="sv-SE"/>
          </a:p>
        </p:txBody>
      </p:sp>
      <p:pic>
        <p:nvPicPr>
          <p:cNvPr id="7" name="Picture 6">
            <a:extLst>
              <a:ext uri="{FF2B5EF4-FFF2-40B4-BE49-F238E27FC236}">
                <a16:creationId xmlns:a16="http://schemas.microsoft.com/office/drawing/2014/main" id="{09160EC8-1BFC-4345-BCB4-EF9972CB7295}"/>
              </a:ext>
            </a:extLst>
          </p:cNvPr>
          <p:cNvPicPr>
            <a:picLocks noChangeAspect="1"/>
          </p:cNvPicPr>
          <p:nvPr/>
        </p:nvPicPr>
        <p:blipFill>
          <a:blip r:embed="rId2"/>
          <a:stretch>
            <a:fillRect/>
          </a:stretch>
        </p:blipFill>
        <p:spPr>
          <a:xfrm>
            <a:off x="10160000" y="7215"/>
            <a:ext cx="2032001" cy="6858000"/>
          </a:xfrm>
          <a:prstGeom prst="rect">
            <a:avLst/>
          </a:prstGeom>
        </p:spPr>
      </p:pic>
    </p:spTree>
    <p:extLst>
      <p:ext uri="{BB962C8B-B14F-4D97-AF65-F5344CB8AC3E}">
        <p14:creationId xmlns:p14="http://schemas.microsoft.com/office/powerpoint/2010/main" val="3033470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7567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163734" y="1"/>
            <a:ext cx="6028265" cy="6857999"/>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839787" y="2057401"/>
            <a:ext cx="43756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212019" y="6299905"/>
            <a:ext cx="627768" cy="416984"/>
          </a:xfrm>
        </p:spPr>
        <p:txBody>
          <a:bodyPr/>
          <a:lstStyle>
            <a:lvl1pPr algn="l">
              <a:defRPr/>
            </a:lvl1pPr>
          </a:lstStyle>
          <a:p>
            <a:fld id="{5C4B54F9-0DD5-4B6B-B6F5-D3A74ED86E25}" type="slidenum">
              <a:rPr lang="sv-SE" smtClean="0"/>
              <a:t>‹#›</a:t>
            </a:fld>
            <a:endParaRPr lang="sv-SE"/>
          </a:p>
        </p:txBody>
      </p:sp>
      <p:sp>
        <p:nvSpPr>
          <p:cNvPr id="6" name="Footer Placeholder 4">
            <a:extLst>
              <a:ext uri="{FF2B5EF4-FFF2-40B4-BE49-F238E27FC236}">
                <a16:creationId xmlns:a16="http://schemas.microsoft.com/office/drawing/2014/main" id="{B2CBF33B-68BF-4D10-A94F-169CBDF4F2F3}"/>
              </a:ext>
            </a:extLst>
          </p:cNvPr>
          <p:cNvSpPr>
            <a:spLocks noGrp="1"/>
          </p:cNvSpPr>
          <p:nvPr>
            <p:ph type="ftr" sz="quarter" idx="11"/>
          </p:nvPr>
        </p:nvSpPr>
        <p:spPr>
          <a:xfrm>
            <a:off x="1788055" y="6351764"/>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616432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2" name="Slide Number Placeholder 21"/>
          <p:cNvSpPr>
            <a:spLocks noGrp="1"/>
          </p:cNvSpPr>
          <p:nvPr>
            <p:ph type="sldNum" sz="quarter" idx="12"/>
          </p:nvPr>
        </p:nvSpPr>
        <p:spPr>
          <a:xfrm>
            <a:off x="110974" y="6322482"/>
            <a:ext cx="730956" cy="439561"/>
          </a:xfrm>
        </p:spPr>
        <p:txBody>
          <a:bodyPr/>
          <a:lstStyle/>
          <a:p>
            <a:fld id="{5C4B54F9-0DD5-4B6B-B6F5-D3A74ED86E25}" type="slidenum">
              <a:rPr lang="sv-SE" smtClean="0"/>
              <a:t>‹#›</a:t>
            </a:fld>
            <a:endParaRPr lang="sv-SE"/>
          </a:p>
        </p:txBody>
      </p:sp>
      <p:sp>
        <p:nvSpPr>
          <p:cNvPr id="24" name="Picture Placeholder 23"/>
          <p:cNvSpPr>
            <a:spLocks noGrp="1"/>
          </p:cNvSpPr>
          <p:nvPr>
            <p:ph type="pic" sz="quarter" idx="13"/>
          </p:nvPr>
        </p:nvSpPr>
        <p:spPr>
          <a:xfrm>
            <a:off x="702229" y="626270"/>
            <a:ext cx="3657600" cy="808039"/>
          </a:xfrm>
        </p:spPr>
        <p:txBody>
          <a:bodyPr/>
          <a:lstStyle>
            <a:lvl1pPr>
              <a:defRPr/>
            </a:lvl1pPr>
          </a:lstStyle>
          <a:p>
            <a:r>
              <a:rPr lang="en-US"/>
              <a:t>Click icon to add picture</a:t>
            </a:r>
            <a:endParaRPr lang="sv-SE" dirty="0"/>
          </a:p>
        </p:txBody>
      </p:sp>
      <p:sp>
        <p:nvSpPr>
          <p:cNvPr id="6" name="Footer Placeholder 4">
            <a:extLst>
              <a:ext uri="{FF2B5EF4-FFF2-40B4-BE49-F238E27FC236}">
                <a16:creationId xmlns:a16="http://schemas.microsoft.com/office/drawing/2014/main" id="{56CF55E0-6109-46C6-A884-BFFAF27E0494}"/>
              </a:ext>
            </a:extLst>
          </p:cNvPr>
          <p:cNvSpPr>
            <a:spLocks noGrp="1"/>
          </p:cNvSpPr>
          <p:nvPr>
            <p:ph type="ftr" sz="quarter" idx="11"/>
          </p:nvPr>
        </p:nvSpPr>
        <p:spPr>
          <a:xfrm>
            <a:off x="6553200" y="6322482"/>
            <a:ext cx="4114800" cy="365125"/>
          </a:xfrm>
          <a:prstGeom prst="rect">
            <a:avLst/>
          </a:prstGeom>
        </p:spPr>
        <p:txBody>
          <a:bodyPr/>
          <a:lstStyle>
            <a:lvl1pPr algn="r">
              <a:defRPr sz="900">
                <a:latin typeface="+mj-lt"/>
              </a:defRPr>
            </a:lvl1pPr>
          </a:lstStyle>
          <a:p>
            <a:r>
              <a:rPr lang="sv-SE"/>
              <a:t>Environmental Footprint in Sweden  I  www.lifecyclecenter.se</a:t>
            </a:r>
          </a:p>
        </p:txBody>
      </p:sp>
    </p:spTree>
    <p:extLst>
      <p:ext uri="{BB962C8B-B14F-4D97-AF65-F5344CB8AC3E}">
        <p14:creationId xmlns:p14="http://schemas.microsoft.com/office/powerpoint/2010/main" val="2808564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914400" y="3838333"/>
            <a:ext cx="70252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528" name="Shape 528"/>
          <p:cNvSpPr txBox="1">
            <a:spLocks noGrp="1"/>
          </p:cNvSpPr>
          <p:nvPr>
            <p:ph type="subTitle" idx="1"/>
          </p:nvPr>
        </p:nvSpPr>
        <p:spPr>
          <a:xfrm>
            <a:off x="914400" y="5310740"/>
            <a:ext cx="7025200" cy="10464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chemeClr val="accent2"/>
                </a:solidFill>
              </a:defRPr>
            </a:lvl1pPr>
            <a:lvl2pPr lvl="1" rtl="0">
              <a:spcBef>
                <a:spcPts val="0"/>
              </a:spcBef>
              <a:spcAft>
                <a:spcPts val="0"/>
              </a:spcAft>
              <a:buClr>
                <a:srgbClr val="80BFB7"/>
              </a:buClr>
              <a:buSzPts val="3000"/>
              <a:buNone/>
              <a:defRPr sz="4000">
                <a:solidFill>
                  <a:srgbClr val="80BFB7"/>
                </a:solidFill>
              </a:defRPr>
            </a:lvl2pPr>
            <a:lvl3pPr lvl="2" rtl="0">
              <a:spcBef>
                <a:spcPts val="0"/>
              </a:spcBef>
              <a:spcAft>
                <a:spcPts val="0"/>
              </a:spcAft>
              <a:buClr>
                <a:srgbClr val="80BFB7"/>
              </a:buClr>
              <a:buSzPts val="3000"/>
              <a:buNone/>
              <a:defRPr sz="4000">
                <a:solidFill>
                  <a:srgbClr val="80BFB7"/>
                </a:solidFill>
              </a:defRPr>
            </a:lvl3pPr>
            <a:lvl4pPr lvl="3" rtl="0">
              <a:spcBef>
                <a:spcPts val="0"/>
              </a:spcBef>
              <a:spcAft>
                <a:spcPts val="0"/>
              </a:spcAft>
              <a:buClr>
                <a:srgbClr val="80BFB7"/>
              </a:buClr>
              <a:buSzPts val="3000"/>
              <a:buNone/>
              <a:defRPr sz="4000">
                <a:solidFill>
                  <a:srgbClr val="80BFB7"/>
                </a:solidFill>
              </a:defRPr>
            </a:lvl4pPr>
            <a:lvl5pPr lvl="4" rtl="0">
              <a:spcBef>
                <a:spcPts val="0"/>
              </a:spcBef>
              <a:spcAft>
                <a:spcPts val="0"/>
              </a:spcAft>
              <a:buClr>
                <a:srgbClr val="80BFB7"/>
              </a:buClr>
              <a:buSzPts val="3000"/>
              <a:buNone/>
              <a:defRPr sz="4000">
                <a:solidFill>
                  <a:srgbClr val="80BFB7"/>
                </a:solidFill>
              </a:defRPr>
            </a:lvl5pPr>
            <a:lvl6pPr lvl="5" rtl="0">
              <a:spcBef>
                <a:spcPts val="0"/>
              </a:spcBef>
              <a:spcAft>
                <a:spcPts val="0"/>
              </a:spcAft>
              <a:buClr>
                <a:srgbClr val="80BFB7"/>
              </a:buClr>
              <a:buSzPts val="3000"/>
              <a:buNone/>
              <a:defRPr sz="4000">
                <a:solidFill>
                  <a:srgbClr val="80BFB7"/>
                </a:solidFill>
              </a:defRPr>
            </a:lvl6pPr>
            <a:lvl7pPr lvl="6" rtl="0">
              <a:spcBef>
                <a:spcPts val="0"/>
              </a:spcBef>
              <a:spcAft>
                <a:spcPts val="0"/>
              </a:spcAft>
              <a:buClr>
                <a:srgbClr val="80BFB7"/>
              </a:buClr>
              <a:buSzPts val="3000"/>
              <a:buNone/>
              <a:defRPr sz="4000">
                <a:solidFill>
                  <a:srgbClr val="80BFB7"/>
                </a:solidFill>
              </a:defRPr>
            </a:lvl7pPr>
            <a:lvl8pPr lvl="7" rtl="0">
              <a:spcBef>
                <a:spcPts val="0"/>
              </a:spcBef>
              <a:spcAft>
                <a:spcPts val="0"/>
              </a:spcAft>
              <a:buClr>
                <a:srgbClr val="80BFB7"/>
              </a:buClr>
              <a:buSzPts val="3000"/>
              <a:buNone/>
              <a:defRPr sz="4000">
                <a:solidFill>
                  <a:srgbClr val="80BFB7"/>
                </a:solidFill>
              </a:defRPr>
            </a:lvl8pPr>
            <a:lvl9pPr lvl="8" rtl="0">
              <a:spcBef>
                <a:spcPts val="0"/>
              </a:spcBef>
              <a:spcAft>
                <a:spcPts val="0"/>
              </a:spcAft>
              <a:buClr>
                <a:srgbClr val="80BFB7"/>
              </a:buClr>
              <a:buSzPts val="3000"/>
              <a:buNone/>
              <a:defRPr sz="4000">
                <a:solidFill>
                  <a:srgbClr val="80BFB7"/>
                </a:solidFill>
              </a:defRPr>
            </a:lvl9pPr>
          </a:lstStyle>
          <a:p>
            <a:r>
              <a:rPr lang="en-US"/>
              <a:t>Click to edit Master subtitle style</a:t>
            </a:r>
            <a:endParaRPr dirty="0"/>
          </a:p>
        </p:txBody>
      </p:sp>
      <p:pic>
        <p:nvPicPr>
          <p:cNvPr id="3" name="Picture 2">
            <a:extLst>
              <a:ext uri="{FF2B5EF4-FFF2-40B4-BE49-F238E27FC236}">
                <a16:creationId xmlns:a16="http://schemas.microsoft.com/office/drawing/2014/main" id="{D9E64B54-C062-41D8-AE76-A81873010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9197" y="7215"/>
            <a:ext cx="332492" cy="6858000"/>
          </a:xfrm>
          <a:prstGeom prst="rect">
            <a:avLst/>
          </a:prstGeom>
        </p:spPr>
      </p:pic>
      <p:pic>
        <p:nvPicPr>
          <p:cNvPr id="5" name="Picture 4">
            <a:extLst>
              <a:ext uri="{FF2B5EF4-FFF2-40B4-BE49-F238E27FC236}">
                <a16:creationId xmlns:a16="http://schemas.microsoft.com/office/drawing/2014/main" id="{8897E38E-D336-4687-A6C0-2FF5A5DB0AD5}"/>
              </a:ext>
            </a:extLst>
          </p:cNvPr>
          <p:cNvPicPr>
            <a:picLocks noChangeAspect="1"/>
          </p:cNvPicPr>
          <p:nvPr/>
        </p:nvPicPr>
        <p:blipFill>
          <a:blip r:embed="rId3"/>
          <a:stretch>
            <a:fillRect/>
          </a:stretch>
        </p:blipFill>
        <p:spPr>
          <a:xfrm>
            <a:off x="10160000" y="7215"/>
            <a:ext cx="2032001" cy="6858000"/>
          </a:xfrm>
          <a:prstGeom prst="rect">
            <a:avLst/>
          </a:prstGeom>
        </p:spPr>
      </p:pic>
      <p:sp>
        <p:nvSpPr>
          <p:cNvPr id="6" name="Footer Placeholder 4">
            <a:extLst>
              <a:ext uri="{FF2B5EF4-FFF2-40B4-BE49-F238E27FC236}">
                <a16:creationId xmlns:a16="http://schemas.microsoft.com/office/drawing/2014/main" id="{D4704E4B-AD63-4D33-BFFA-DA3766875E76}"/>
              </a:ext>
            </a:extLst>
          </p:cNvPr>
          <p:cNvSpPr>
            <a:spLocks noGrp="1"/>
          </p:cNvSpPr>
          <p:nvPr>
            <p:ph type="ftr" sz="quarter" idx="11"/>
          </p:nvPr>
        </p:nvSpPr>
        <p:spPr>
          <a:xfrm>
            <a:off x="5787032" y="6357140"/>
            <a:ext cx="4114800" cy="365125"/>
          </a:xfrm>
          <a:prstGeom prst="rect">
            <a:avLst/>
          </a:prstGeom>
        </p:spPr>
        <p:txBody>
          <a:bodyPr/>
          <a:lstStyle>
            <a:lvl1pPr algn="r">
              <a:defRPr sz="1000">
                <a:latin typeface="+mj-lt"/>
              </a:defRPr>
            </a:lvl1pPr>
          </a:lstStyle>
          <a:p>
            <a:r>
              <a:rPr lang="sv-SE"/>
              <a:t>Environmental Footprint in Sweden  I  www.lifecyclecenter.se</a:t>
            </a:r>
            <a:endParaRPr lang="sv-SE" dirty="0"/>
          </a:p>
        </p:txBody>
      </p:sp>
    </p:spTree>
    <p:extLst>
      <p:ext uri="{BB962C8B-B14F-4D97-AF65-F5344CB8AC3E}">
        <p14:creationId xmlns:p14="http://schemas.microsoft.com/office/powerpoint/2010/main" val="38586260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2120"/>
        <p:cNvGrpSpPr/>
        <p:nvPr/>
      </p:nvGrpSpPr>
      <p:grpSpPr>
        <a:xfrm>
          <a:off x="0" y="0"/>
          <a:ext cx="0" cy="0"/>
          <a:chOff x="0" y="0"/>
          <a:chExt cx="0" cy="0"/>
        </a:xfrm>
      </p:grpSpPr>
      <p:sp>
        <p:nvSpPr>
          <p:cNvPr id="2121" name="Shape 2121"/>
          <p:cNvSpPr txBox="1">
            <a:spLocks noGrp="1"/>
          </p:cNvSpPr>
          <p:nvPr>
            <p:ph type="title"/>
          </p:nvPr>
        </p:nvSpPr>
        <p:spPr>
          <a:xfrm>
            <a:off x="957733" y="985833"/>
            <a:ext cx="9014800" cy="11432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r>
              <a:rPr lang="en-US"/>
              <a:t>Click to edit Master title style</a:t>
            </a:r>
            <a:endParaRPr dirty="0"/>
          </a:p>
        </p:txBody>
      </p:sp>
      <p:sp>
        <p:nvSpPr>
          <p:cNvPr id="2122" name="Shape 2122"/>
          <p:cNvSpPr txBox="1">
            <a:spLocks noGrp="1"/>
          </p:cNvSpPr>
          <p:nvPr>
            <p:ph type="body" idx="1"/>
          </p:nvPr>
        </p:nvSpPr>
        <p:spPr>
          <a:xfrm>
            <a:off x="957733" y="2340633"/>
            <a:ext cx="2905600" cy="4125600"/>
          </a:xfrm>
          <a:prstGeom prst="rect">
            <a:avLst/>
          </a:prstGeom>
        </p:spPr>
        <p:txBody>
          <a:bodyPr spcFirstLastPara="1" wrap="square" lIns="91425" tIns="91425" rIns="91425" bIns="91425" anchor="t" anchorCtr="0"/>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123" name="Shape 2123"/>
          <p:cNvSpPr txBox="1">
            <a:spLocks noGrp="1"/>
          </p:cNvSpPr>
          <p:nvPr>
            <p:ph type="body" idx="2"/>
          </p:nvPr>
        </p:nvSpPr>
        <p:spPr>
          <a:xfrm>
            <a:off x="4012351" y="2340633"/>
            <a:ext cx="2905600" cy="4125600"/>
          </a:xfrm>
          <a:prstGeom prst="rect">
            <a:avLst/>
          </a:prstGeom>
        </p:spPr>
        <p:txBody>
          <a:bodyPr spcFirstLastPara="1" wrap="square" lIns="91425" tIns="91425" rIns="91425" bIns="91425" anchor="t" anchorCtr="0"/>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124" name="Shape 2124"/>
          <p:cNvSpPr txBox="1">
            <a:spLocks noGrp="1"/>
          </p:cNvSpPr>
          <p:nvPr>
            <p:ph type="body" idx="3"/>
          </p:nvPr>
        </p:nvSpPr>
        <p:spPr>
          <a:xfrm>
            <a:off x="7066968" y="2340633"/>
            <a:ext cx="2905600" cy="4125600"/>
          </a:xfrm>
          <a:prstGeom prst="rect">
            <a:avLst/>
          </a:prstGeom>
        </p:spPr>
        <p:txBody>
          <a:bodyPr spcFirstLastPara="1" wrap="square" lIns="91425" tIns="91425" rIns="91425" bIns="91425" anchor="t" anchorCtr="0"/>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en-US"/>
              <a:t>Edit Master text styles</a:t>
            </a:r>
          </a:p>
        </p:txBody>
      </p:sp>
      <p:sp>
        <p:nvSpPr>
          <p:cNvPr id="2399" name="Shape 2399"/>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5C4B54F9-0DD5-4B6B-B6F5-D3A74ED86E25}" type="slidenum">
              <a:rPr lang="sv-SE" smtClean="0"/>
              <a:t>‹#›</a:t>
            </a:fld>
            <a:endParaRPr lang="sv-SE"/>
          </a:p>
        </p:txBody>
      </p:sp>
      <p:pic>
        <p:nvPicPr>
          <p:cNvPr id="7" name="Picture 6">
            <a:extLst>
              <a:ext uri="{FF2B5EF4-FFF2-40B4-BE49-F238E27FC236}">
                <a16:creationId xmlns:a16="http://schemas.microsoft.com/office/drawing/2014/main" id="{15DC44CB-66C1-465B-A282-1A11F451DD1E}"/>
              </a:ext>
            </a:extLst>
          </p:cNvPr>
          <p:cNvPicPr>
            <a:picLocks noChangeAspect="1"/>
          </p:cNvPicPr>
          <p:nvPr/>
        </p:nvPicPr>
        <p:blipFill>
          <a:blip r:embed="rId2"/>
          <a:stretch>
            <a:fillRect/>
          </a:stretch>
        </p:blipFill>
        <p:spPr>
          <a:xfrm>
            <a:off x="10160000" y="7215"/>
            <a:ext cx="2032001" cy="6858000"/>
          </a:xfrm>
          <a:prstGeom prst="rect">
            <a:avLst/>
          </a:prstGeom>
        </p:spPr>
      </p:pic>
      <p:sp>
        <p:nvSpPr>
          <p:cNvPr id="8" name="Footer Placeholder 4">
            <a:extLst>
              <a:ext uri="{FF2B5EF4-FFF2-40B4-BE49-F238E27FC236}">
                <a16:creationId xmlns:a16="http://schemas.microsoft.com/office/drawing/2014/main" id="{211D8628-46F9-49E4-9F46-6B8B42DC6838}"/>
              </a:ext>
            </a:extLst>
          </p:cNvPr>
          <p:cNvSpPr>
            <a:spLocks noGrp="1"/>
          </p:cNvSpPr>
          <p:nvPr>
            <p:ph type="ftr" sz="quarter" idx="11"/>
          </p:nvPr>
        </p:nvSpPr>
        <p:spPr>
          <a:xfrm>
            <a:off x="4038600" y="6366344"/>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2369458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_double">
    <p:spTree>
      <p:nvGrpSpPr>
        <p:cNvPr id="1" name=""/>
        <p:cNvGrpSpPr/>
        <p:nvPr/>
      </p:nvGrpSpPr>
      <p:grpSpPr>
        <a:xfrm>
          <a:off x="0" y="0"/>
          <a:ext cx="0" cy="0"/>
          <a:chOff x="0" y="0"/>
          <a:chExt cx="0" cy="0"/>
        </a:xfrm>
      </p:grpSpPr>
      <p:sp>
        <p:nvSpPr>
          <p:cNvPr id="2" name="Titel 1"/>
          <p:cNvSpPr>
            <a:spLocks noGrp="1"/>
          </p:cNvSpPr>
          <p:nvPr>
            <p:ph type="ctrTitle"/>
          </p:nvPr>
        </p:nvSpPr>
        <p:spPr>
          <a:xfrm>
            <a:off x="315" y="2187839"/>
            <a:ext cx="12191371" cy="969600"/>
          </a:xfrm>
          <a:prstGeom prst="rect">
            <a:avLst/>
          </a:prstGeom>
          <a:solidFill>
            <a:srgbClr val="9D9D9D"/>
          </a:solidFill>
        </p:spPr>
        <p:txBody>
          <a:bodyPr anchor="ctr">
            <a:normAutofit/>
          </a:bodyPr>
          <a:lstStyle>
            <a:lvl1pPr algn="ctr" defTabSz="1219170" rtl="0" eaLnBrk="1" latinLnBrk="0" hangingPunct="1">
              <a:spcBef>
                <a:spcPct val="0"/>
              </a:spcBef>
              <a:buNone/>
              <a:defRPr lang="nl-NL" sz="3200" kern="1200" dirty="0">
                <a:solidFill>
                  <a:schemeClr val="bg1"/>
                </a:solidFill>
                <a:latin typeface="+mn-lt"/>
                <a:ea typeface="+mn-ea"/>
                <a:cs typeface="+mn-cs"/>
              </a:defRPr>
            </a:lvl1pPr>
          </a:lstStyle>
          <a:p>
            <a:r>
              <a:rPr lang="nl-NL" dirty="0"/>
              <a:t>Klik om de stijl te bewerken</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81383" y="3158401"/>
            <a:ext cx="5829236" cy="3288204"/>
          </a:xfrm>
          <a:prstGeom prst="rect">
            <a:avLst/>
          </a:prstGeom>
        </p:spPr>
      </p:pic>
      <p:pic>
        <p:nvPicPr>
          <p:cNvPr id="7" name="Picture 2" descr="C:\Files ecomatters\PLANNING ORGANISATIE\marketing\drukwerk_ecomatters\Logo_Ecomatters_final2 - kopie.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340296" y="236375"/>
            <a:ext cx="3511409" cy="1702091"/>
          </a:xfrm>
          <a:prstGeom prst="rect">
            <a:avLst/>
          </a:prstGeom>
          <a:noFill/>
        </p:spPr>
      </p:pic>
    </p:spTree>
    <p:extLst>
      <p:ext uri="{BB962C8B-B14F-4D97-AF65-F5344CB8AC3E}">
        <p14:creationId xmlns:p14="http://schemas.microsoft.com/office/powerpoint/2010/main" val="26540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_single">
    <p:spTree>
      <p:nvGrpSpPr>
        <p:cNvPr id="1" name=""/>
        <p:cNvGrpSpPr/>
        <p:nvPr/>
      </p:nvGrpSpPr>
      <p:grpSpPr>
        <a:xfrm>
          <a:off x="0" y="0"/>
          <a:ext cx="0" cy="0"/>
          <a:chOff x="0" y="0"/>
          <a:chExt cx="0" cy="0"/>
        </a:xfrm>
      </p:grpSpPr>
      <p:sp>
        <p:nvSpPr>
          <p:cNvPr id="2" name="Titel 1"/>
          <p:cNvSpPr>
            <a:spLocks noGrp="1"/>
          </p:cNvSpPr>
          <p:nvPr>
            <p:ph type="ctrTitle"/>
          </p:nvPr>
        </p:nvSpPr>
        <p:spPr>
          <a:xfrm>
            <a:off x="315" y="2187839"/>
            <a:ext cx="12191371" cy="489600"/>
          </a:xfrm>
          <a:prstGeom prst="rect">
            <a:avLst/>
          </a:prstGeom>
          <a:solidFill>
            <a:srgbClr val="9D9D9D"/>
          </a:solidFill>
        </p:spPr>
        <p:txBody>
          <a:bodyPr anchor="ctr">
            <a:normAutofit/>
          </a:bodyPr>
          <a:lstStyle>
            <a:lvl1pPr algn="ctr" defTabSz="1219170" rtl="0" eaLnBrk="1" latinLnBrk="0" hangingPunct="1">
              <a:spcBef>
                <a:spcPct val="0"/>
              </a:spcBef>
              <a:buNone/>
              <a:defRPr lang="nl-NL" sz="3200" kern="1200" dirty="0">
                <a:solidFill>
                  <a:schemeClr val="bg1"/>
                </a:solidFill>
                <a:latin typeface="+mn-lt"/>
                <a:ea typeface="+mn-ea"/>
                <a:cs typeface="+mn-cs"/>
              </a:defRPr>
            </a:lvl1pPr>
          </a:lstStyle>
          <a:p>
            <a:r>
              <a:rPr lang="nl-NL" dirty="0"/>
              <a:t>Klik om de stijl te bewerken</a:t>
            </a:r>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81383" y="2677439"/>
            <a:ext cx="5829236" cy="3288204"/>
          </a:xfrm>
          <a:prstGeom prst="rect">
            <a:avLst/>
          </a:prstGeom>
        </p:spPr>
      </p:pic>
      <p:pic>
        <p:nvPicPr>
          <p:cNvPr id="7" name="Picture 2" descr="C:\Files ecomatters\PLANNING ORGANISATIE\marketing\drukwerk_ecomatters\Logo_Ecomatters_final2 - kopie.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4340296" y="236375"/>
            <a:ext cx="3511409" cy="1702091"/>
          </a:xfrm>
          <a:prstGeom prst="rect">
            <a:avLst/>
          </a:prstGeom>
          <a:noFill/>
        </p:spPr>
      </p:pic>
    </p:spTree>
    <p:extLst>
      <p:ext uri="{BB962C8B-B14F-4D97-AF65-F5344CB8AC3E}">
        <p14:creationId xmlns:p14="http://schemas.microsoft.com/office/powerpoint/2010/main" val="925125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21" name="Text Placeholder 20"/>
          <p:cNvSpPr>
            <a:spLocks noGrp="1"/>
          </p:cNvSpPr>
          <p:nvPr>
            <p:ph type="body" sz="quarter" idx="11"/>
          </p:nvPr>
        </p:nvSpPr>
        <p:spPr>
          <a:xfrm>
            <a:off x="2265635" y="440357"/>
            <a:ext cx="9616016" cy="482600"/>
          </a:xfrm>
          <a:prstGeom prst="rect">
            <a:avLst/>
          </a:prstGeom>
        </p:spPr>
        <p:txBody>
          <a:bodyPr lIns="0" tIns="0" rIns="0" bIns="0"/>
          <a:lstStyle>
            <a:lvl1pPr marL="0" indent="0" algn="r" defTabSz="0">
              <a:defRPr lang="en-US" sz="3600" kern="0" dirty="0" smtClean="0">
                <a:solidFill>
                  <a:srgbClr val="9D9D9D"/>
                </a:solidFill>
                <a:latin typeface="+mn-lt"/>
                <a:ea typeface="+mn-ea"/>
                <a:cs typeface="+mn-cs"/>
              </a:defRPr>
            </a:lvl1pPr>
          </a:lstStyle>
          <a:p>
            <a:pPr lvl="0"/>
            <a:r>
              <a:rPr lang="en-US" dirty="0"/>
              <a:t>Click to edit Master text styles</a:t>
            </a:r>
          </a:p>
        </p:txBody>
      </p:sp>
      <p:sp>
        <p:nvSpPr>
          <p:cNvPr id="24" name="Text Placeholder 2"/>
          <p:cNvSpPr>
            <a:spLocks noGrp="1"/>
          </p:cNvSpPr>
          <p:nvPr>
            <p:ph type="body" sz="quarter" idx="10"/>
          </p:nvPr>
        </p:nvSpPr>
        <p:spPr>
          <a:xfrm>
            <a:off x="347133" y="1449918"/>
            <a:ext cx="11534517" cy="488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81838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objects">
    <p:spTree>
      <p:nvGrpSpPr>
        <p:cNvPr id="1" name=""/>
        <p:cNvGrpSpPr/>
        <p:nvPr/>
      </p:nvGrpSpPr>
      <p:grpSpPr>
        <a:xfrm>
          <a:off x="0" y="0"/>
          <a:ext cx="0" cy="0"/>
          <a:chOff x="0" y="0"/>
          <a:chExt cx="0" cy="0"/>
        </a:xfrm>
      </p:grpSpPr>
      <p:sp>
        <p:nvSpPr>
          <p:cNvPr id="13" name="Text Placeholder 2"/>
          <p:cNvSpPr>
            <a:spLocks noGrp="1"/>
          </p:cNvSpPr>
          <p:nvPr>
            <p:ph type="body" sz="quarter" idx="13"/>
          </p:nvPr>
        </p:nvSpPr>
        <p:spPr>
          <a:xfrm>
            <a:off x="6307795" y="1453210"/>
            <a:ext cx="5573856" cy="488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20"/>
          <p:cNvSpPr>
            <a:spLocks noGrp="1"/>
          </p:cNvSpPr>
          <p:nvPr>
            <p:ph type="body" sz="quarter" idx="12"/>
          </p:nvPr>
        </p:nvSpPr>
        <p:spPr>
          <a:xfrm>
            <a:off x="2265635" y="440357"/>
            <a:ext cx="9616016" cy="482600"/>
          </a:xfrm>
          <a:prstGeom prst="rect">
            <a:avLst/>
          </a:prstGeom>
        </p:spPr>
        <p:txBody>
          <a:bodyPr lIns="0" tIns="0" rIns="0" bIns="0"/>
          <a:lstStyle>
            <a:lvl1pPr marL="0" indent="0" algn="r" defTabSz="0">
              <a:defRPr lang="en-US" sz="3600" kern="0" dirty="0" smtClean="0">
                <a:solidFill>
                  <a:srgbClr val="9D9D9D"/>
                </a:solidFill>
                <a:latin typeface="+mn-lt"/>
                <a:ea typeface="+mn-ea"/>
                <a:cs typeface="+mn-cs"/>
              </a:defRPr>
            </a:lvl1pPr>
          </a:lstStyle>
          <a:p>
            <a:pPr lvl="0"/>
            <a:r>
              <a:rPr lang="en-US" dirty="0"/>
              <a:t>Click to edit Master text styles</a:t>
            </a:r>
          </a:p>
        </p:txBody>
      </p:sp>
      <p:sp>
        <p:nvSpPr>
          <p:cNvPr id="12" name="Text Placeholder 2"/>
          <p:cNvSpPr>
            <a:spLocks noGrp="1"/>
          </p:cNvSpPr>
          <p:nvPr>
            <p:ph type="body" sz="quarter" idx="10"/>
          </p:nvPr>
        </p:nvSpPr>
        <p:spPr>
          <a:xfrm>
            <a:off x="347133" y="1449918"/>
            <a:ext cx="5573856" cy="488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79230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objects">
    <p:spTree>
      <p:nvGrpSpPr>
        <p:cNvPr id="1" name=""/>
        <p:cNvGrpSpPr/>
        <p:nvPr/>
      </p:nvGrpSpPr>
      <p:grpSpPr>
        <a:xfrm>
          <a:off x="0" y="0"/>
          <a:ext cx="0" cy="0"/>
          <a:chOff x="0" y="0"/>
          <a:chExt cx="0" cy="0"/>
        </a:xfrm>
      </p:grpSpPr>
      <p:sp>
        <p:nvSpPr>
          <p:cNvPr id="11" name="Text Placeholder 20"/>
          <p:cNvSpPr>
            <a:spLocks noGrp="1"/>
          </p:cNvSpPr>
          <p:nvPr>
            <p:ph type="body" sz="quarter" idx="12"/>
          </p:nvPr>
        </p:nvSpPr>
        <p:spPr>
          <a:xfrm>
            <a:off x="2265635" y="440357"/>
            <a:ext cx="9616016" cy="482600"/>
          </a:xfrm>
          <a:prstGeom prst="rect">
            <a:avLst/>
          </a:prstGeom>
        </p:spPr>
        <p:txBody>
          <a:bodyPr lIns="0" tIns="0" rIns="0" bIns="0"/>
          <a:lstStyle>
            <a:lvl1pPr marL="0" indent="0" algn="r" defTabSz="0">
              <a:defRPr lang="en-US" sz="3600" kern="0" dirty="0" smtClean="0">
                <a:solidFill>
                  <a:srgbClr val="9D9D9D"/>
                </a:solidFill>
                <a:latin typeface="+mn-lt"/>
                <a:ea typeface="+mn-ea"/>
                <a:cs typeface="+mn-cs"/>
              </a:defRPr>
            </a:lvl1pPr>
          </a:lstStyle>
          <a:p>
            <a:pPr lvl="0"/>
            <a:r>
              <a:rPr lang="en-US" dirty="0"/>
              <a:t>Click to edit Master text styles</a:t>
            </a:r>
          </a:p>
        </p:txBody>
      </p:sp>
      <p:sp>
        <p:nvSpPr>
          <p:cNvPr id="12" name="Text Placeholder 2"/>
          <p:cNvSpPr>
            <a:spLocks noGrp="1"/>
          </p:cNvSpPr>
          <p:nvPr>
            <p:ph type="body" sz="quarter" idx="10"/>
          </p:nvPr>
        </p:nvSpPr>
        <p:spPr>
          <a:xfrm>
            <a:off x="347133" y="1449918"/>
            <a:ext cx="3667200" cy="488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2"/>
          <p:cNvSpPr>
            <a:spLocks noGrp="1"/>
          </p:cNvSpPr>
          <p:nvPr>
            <p:ph type="body" sz="quarter" idx="14"/>
          </p:nvPr>
        </p:nvSpPr>
        <p:spPr>
          <a:xfrm>
            <a:off x="4286543" y="1449918"/>
            <a:ext cx="3667200" cy="488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2"/>
          <p:cNvSpPr>
            <a:spLocks noGrp="1"/>
          </p:cNvSpPr>
          <p:nvPr>
            <p:ph type="body" sz="quarter" idx="16"/>
          </p:nvPr>
        </p:nvSpPr>
        <p:spPr>
          <a:xfrm>
            <a:off x="8225952" y="1449918"/>
            <a:ext cx="3667200" cy="488103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14367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357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b="1"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696177"/>
            <a:ext cx="10515600" cy="1393473"/>
          </a:xfrm>
        </p:spPr>
        <p:txBody>
          <a:bodyPr/>
          <a:lstStyle>
            <a:lvl1pPr marL="0" indent="0">
              <a:buNone/>
              <a:defRPr sz="2400" i="1">
                <a:solidFill>
                  <a:schemeClr val="tx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230013" y="6313662"/>
            <a:ext cx="601839" cy="441501"/>
          </a:xfrm>
        </p:spPr>
        <p:txBody>
          <a:bodyPr/>
          <a:lstStyle>
            <a:lvl1pPr algn="l">
              <a:defRPr/>
            </a:lvl1pPr>
          </a:lstStyle>
          <a:p>
            <a:fld id="{5C4B54F9-0DD5-4B6B-B6F5-D3A74ED86E25}" type="slidenum">
              <a:rPr lang="sv-SE" smtClean="0"/>
              <a:t>‹#›</a:t>
            </a:fld>
            <a:endParaRPr lang="sv-SE"/>
          </a:p>
        </p:txBody>
      </p:sp>
      <p:sp>
        <p:nvSpPr>
          <p:cNvPr id="5" name="Footer Placeholder 4">
            <a:extLst>
              <a:ext uri="{FF2B5EF4-FFF2-40B4-BE49-F238E27FC236}">
                <a16:creationId xmlns:a16="http://schemas.microsoft.com/office/drawing/2014/main" id="{0C7B1630-FD6C-43F0-A783-A5C7DC4BA183}"/>
              </a:ext>
            </a:extLst>
          </p:cNvPr>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3895449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5476" y="6341340"/>
            <a:ext cx="688621" cy="516661"/>
          </a:xfrm>
        </p:spPr>
        <p:txBody>
          <a:bodyPr/>
          <a:lstStyle>
            <a:lvl1pPr algn="l">
              <a:defRPr>
                <a:latin typeface="+mj-lt"/>
              </a:defRPr>
            </a:lvl1p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sp>
        <p:nvSpPr>
          <p:cNvPr id="7" name="Rectangle 6">
            <a:extLst>
              <a:ext uri="{FF2B5EF4-FFF2-40B4-BE49-F238E27FC236}">
                <a16:creationId xmlns:a16="http://schemas.microsoft.com/office/drawing/2014/main" id="{1DA5B2D0-2262-43EF-8066-F7D64996707E}"/>
              </a:ext>
            </a:extLst>
          </p:cNvPr>
          <p:cNvSpPr/>
          <p:nvPr/>
        </p:nvSpPr>
        <p:spPr>
          <a:xfrm>
            <a:off x="2" y="1411113"/>
            <a:ext cx="8816623" cy="4143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endParaRPr lang="sv-SE" sz="2400">
              <a:solidFill>
                <a:srgbClr val="FFFFFF"/>
              </a:solidFill>
            </a:endParaRPr>
          </a:p>
        </p:txBody>
      </p:sp>
      <p:sp>
        <p:nvSpPr>
          <p:cNvPr id="2" name="Title 1"/>
          <p:cNvSpPr>
            <a:spLocks noGrp="1"/>
          </p:cNvSpPr>
          <p:nvPr>
            <p:ph type="ctrTitle"/>
          </p:nvPr>
        </p:nvSpPr>
        <p:spPr>
          <a:xfrm>
            <a:off x="824099" y="1686807"/>
            <a:ext cx="7676436" cy="2387600"/>
          </a:xfrm>
        </p:spPr>
        <p:txBody>
          <a:bodyPr anchor="b"/>
          <a:lstStyle>
            <a:lvl1pPr algn="l">
              <a:defRPr sz="6000" b="1"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24099" y="4256789"/>
            <a:ext cx="7676436" cy="1150593"/>
          </a:xfrm>
        </p:spPr>
        <p:txBody>
          <a:bodyPr/>
          <a:lstStyle>
            <a:lvl1pPr marL="0" indent="0" algn="l">
              <a:buNone/>
              <a:defRPr sz="2400" b="0" i="1" cap="none" spc="0">
                <a:ln w="0"/>
                <a:solidFill>
                  <a:schemeClr val="tx2"/>
                </a:solidFill>
                <a:effectLst>
                  <a:outerShdw blurRad="38100" dist="19050" dir="2700000" algn="tl" rotWithShape="0">
                    <a:schemeClr val="dk1">
                      <a:alpha val="40000"/>
                    </a:schemeClr>
                  </a:outerShdw>
                </a:effectLst>
                <a:latin typeface="+mn-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5860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2" y="365125"/>
            <a:ext cx="913615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2" y="1825625"/>
            <a:ext cx="9136151"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sz="1000">
                <a:latin typeface="+mj-lt"/>
              </a:defRPr>
            </a:lvl1pPr>
          </a:lstStyle>
          <a:p>
            <a:pPr defTabSz="457189"/>
            <a:endParaRPr lang="sv-SE">
              <a:solidFill>
                <a:srgbClr val="333333"/>
              </a:solidFill>
            </a:endParaRPr>
          </a:p>
        </p:txBody>
      </p:sp>
      <p:sp>
        <p:nvSpPr>
          <p:cNvPr id="5" name="Footer Placeholder 4"/>
          <p:cNvSpPr>
            <a:spLocks noGrp="1"/>
          </p:cNvSpPr>
          <p:nvPr>
            <p:ph type="ftr" sz="quarter" idx="11"/>
          </p:nvPr>
        </p:nvSpPr>
        <p:spPr>
          <a:xfrm>
            <a:off x="5859551" y="6356352"/>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p>
        </p:txBody>
      </p:sp>
      <p:sp>
        <p:nvSpPr>
          <p:cNvPr id="6" name="Slide Number Placeholder 5"/>
          <p:cNvSpPr>
            <a:spLocks noGrp="1"/>
          </p:cNvSpPr>
          <p:nvPr>
            <p:ph type="sldNum" sz="quarter" idx="12"/>
          </p:nvPr>
        </p:nvSpPr>
        <p:spPr/>
        <p:txBody>
          <a:body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pic>
        <p:nvPicPr>
          <p:cNvPr id="7" name="Picture 6">
            <a:extLst>
              <a:ext uri="{FF2B5EF4-FFF2-40B4-BE49-F238E27FC236}">
                <a16:creationId xmlns:a16="http://schemas.microsoft.com/office/drawing/2014/main" id="{09160EC8-1BFC-4345-BCB4-EF9972CB7295}"/>
              </a:ext>
            </a:extLst>
          </p:cNvPr>
          <p:cNvPicPr>
            <a:picLocks noChangeAspect="1"/>
          </p:cNvPicPr>
          <p:nvPr/>
        </p:nvPicPr>
        <p:blipFill>
          <a:blip r:embed="rId2"/>
          <a:stretch>
            <a:fillRect/>
          </a:stretch>
        </p:blipFill>
        <p:spPr>
          <a:xfrm>
            <a:off x="10160001" y="7215"/>
            <a:ext cx="2032001" cy="6858000"/>
          </a:xfrm>
          <a:prstGeom prst="rect">
            <a:avLst/>
          </a:prstGeom>
        </p:spPr>
      </p:pic>
    </p:spTree>
    <p:extLst>
      <p:ext uri="{BB962C8B-B14F-4D97-AF65-F5344CB8AC3E}">
        <p14:creationId xmlns:p14="http://schemas.microsoft.com/office/powerpoint/2010/main" val="23054069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1"/>
            <a:ext cx="10515600" cy="2852737"/>
          </a:xfrm>
        </p:spPr>
        <p:txBody>
          <a:bodyPr anchor="b"/>
          <a:lstStyle>
            <a:lvl1pPr>
              <a:defRPr sz="6000" b="1"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696178"/>
            <a:ext cx="10515600" cy="1393473"/>
          </a:xfrm>
        </p:spPr>
        <p:txBody>
          <a:bodyPr/>
          <a:lstStyle>
            <a:lvl1pPr marL="0" indent="0">
              <a:buNone/>
              <a:defRPr sz="2400" i="1">
                <a:solidFill>
                  <a:schemeClr val="tx2"/>
                </a:solidFill>
                <a:latin typeface="+mn-lt"/>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230014" y="6313663"/>
            <a:ext cx="601839" cy="441501"/>
          </a:xfrm>
        </p:spPr>
        <p:txBody>
          <a:bodyPr/>
          <a:lstStyle>
            <a:lvl1pPr algn="l">
              <a:defRPr/>
            </a:lvl1p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sp>
        <p:nvSpPr>
          <p:cNvPr id="5" name="Footer Placeholder 4">
            <a:extLst>
              <a:ext uri="{FF2B5EF4-FFF2-40B4-BE49-F238E27FC236}">
                <a16:creationId xmlns:a16="http://schemas.microsoft.com/office/drawing/2014/main" id="{0C7B1630-FD6C-43F0-A783-A5C7DC4BA183}"/>
              </a:ext>
            </a:extLst>
          </p:cNvPr>
          <p:cNvSpPr>
            <a:spLocks noGrp="1"/>
          </p:cNvSpPr>
          <p:nvPr>
            <p:ph type="ftr" sz="quarter" idx="11"/>
          </p:nvPr>
        </p:nvSpPr>
        <p:spPr>
          <a:xfrm>
            <a:off x="7232651" y="6351850"/>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p>
        </p:txBody>
      </p:sp>
    </p:spTree>
    <p:extLst>
      <p:ext uri="{BB962C8B-B14F-4D97-AF65-F5344CB8AC3E}">
        <p14:creationId xmlns:p14="http://schemas.microsoft.com/office/powerpoint/2010/main" val="175431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24178" y="6356352"/>
            <a:ext cx="714023" cy="501649"/>
          </a:xfrm>
        </p:spPr>
        <p:txBody>
          <a:body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sp>
        <p:nvSpPr>
          <p:cNvPr id="8" name="Footer Placeholder 4">
            <a:extLst>
              <a:ext uri="{FF2B5EF4-FFF2-40B4-BE49-F238E27FC236}">
                <a16:creationId xmlns:a16="http://schemas.microsoft.com/office/drawing/2014/main" id="{C3B06253-1BB1-4A94-9CB0-4D5B64246E9A}"/>
              </a:ext>
            </a:extLst>
          </p:cNvPr>
          <p:cNvSpPr txBox="1">
            <a:spLocks/>
          </p:cNvSpPr>
          <p:nvPr/>
        </p:nvSpPr>
        <p:spPr>
          <a:xfrm>
            <a:off x="7239000" y="6424612"/>
            <a:ext cx="4114800" cy="365125"/>
          </a:xfrm>
          <a:prstGeom prst="rect">
            <a:avLst/>
          </a:prstGeom>
        </p:spPr>
        <p:txBody>
          <a:bodyPr/>
          <a:lstStyle>
            <a:defPPr>
              <a:defRPr lang="en-US"/>
            </a:defPPr>
            <a:lvl1pPr marL="0" algn="r" defTabSz="457200" rtl="0" eaLnBrk="1" latinLnBrk="0" hangingPunct="1">
              <a:defRPr sz="10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sz="1000" dirty="0">
                <a:solidFill>
                  <a:srgbClr val="333333"/>
                </a:solidFill>
              </a:rPr>
              <a:t>www.lifecyclecenter.se</a:t>
            </a:r>
          </a:p>
          <a:p>
            <a:endParaRPr lang="sv-SE" sz="1000" dirty="0">
              <a:solidFill>
                <a:srgbClr val="333333"/>
              </a:solidFill>
            </a:endParaRPr>
          </a:p>
        </p:txBody>
      </p:sp>
    </p:spTree>
    <p:extLst>
      <p:ext uri="{BB962C8B-B14F-4D97-AF65-F5344CB8AC3E}">
        <p14:creationId xmlns:p14="http://schemas.microsoft.com/office/powerpoint/2010/main" val="1143683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cap="all" baseline="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cap="all" baseline="0">
                <a:latin typeface="+mj-lt"/>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24177" y="6356352"/>
            <a:ext cx="471312" cy="501649"/>
          </a:xfrm>
        </p:spPr>
        <p:txBody>
          <a:body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sp>
        <p:nvSpPr>
          <p:cNvPr id="8" name="Footer Placeholder 4">
            <a:extLst>
              <a:ext uri="{FF2B5EF4-FFF2-40B4-BE49-F238E27FC236}">
                <a16:creationId xmlns:a16="http://schemas.microsoft.com/office/drawing/2014/main" id="{037EF5BF-F814-46CB-86D8-11D54175F797}"/>
              </a:ext>
            </a:extLst>
          </p:cNvPr>
          <p:cNvSpPr>
            <a:spLocks noGrp="1"/>
          </p:cNvSpPr>
          <p:nvPr>
            <p:ph type="ftr" sz="quarter" idx="11"/>
          </p:nvPr>
        </p:nvSpPr>
        <p:spPr>
          <a:xfrm>
            <a:off x="7240588" y="6356351"/>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p>
        </p:txBody>
      </p:sp>
    </p:spTree>
    <p:extLst>
      <p:ext uri="{BB962C8B-B14F-4D97-AF65-F5344CB8AC3E}">
        <p14:creationId xmlns:p14="http://schemas.microsoft.com/office/powerpoint/2010/main" val="622395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24178" y="6356352"/>
            <a:ext cx="714023" cy="501649"/>
          </a:xfrm>
        </p:spPr>
        <p:txBody>
          <a:body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sp>
        <p:nvSpPr>
          <p:cNvPr id="4" name="Footer Placeholder 4">
            <a:extLst>
              <a:ext uri="{FF2B5EF4-FFF2-40B4-BE49-F238E27FC236}">
                <a16:creationId xmlns:a16="http://schemas.microsoft.com/office/drawing/2014/main" id="{03DD6542-51E3-42D7-BAF8-E62010E45F4B}"/>
              </a:ext>
            </a:extLst>
          </p:cNvPr>
          <p:cNvSpPr>
            <a:spLocks noGrp="1"/>
          </p:cNvSpPr>
          <p:nvPr>
            <p:ph type="ftr" sz="quarter" idx="11"/>
          </p:nvPr>
        </p:nvSpPr>
        <p:spPr>
          <a:xfrm>
            <a:off x="7239000" y="6356351"/>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p>
        </p:txBody>
      </p:sp>
    </p:spTree>
    <p:extLst>
      <p:ext uri="{BB962C8B-B14F-4D97-AF65-F5344CB8AC3E}">
        <p14:creationId xmlns:p14="http://schemas.microsoft.com/office/powerpoint/2010/main" val="3192887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7080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7567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163736" y="2"/>
            <a:ext cx="6028265" cy="6857999"/>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839789" y="2057402"/>
            <a:ext cx="4375679"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212019" y="6299905"/>
            <a:ext cx="627768" cy="416984"/>
          </a:xfrm>
        </p:spPr>
        <p:txBody>
          <a:bodyPr/>
          <a:lstStyle>
            <a:lvl1pPr algn="l">
              <a:defRPr/>
            </a:lvl1p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sp>
        <p:nvSpPr>
          <p:cNvPr id="6" name="Footer Placeholder 4">
            <a:extLst>
              <a:ext uri="{FF2B5EF4-FFF2-40B4-BE49-F238E27FC236}">
                <a16:creationId xmlns:a16="http://schemas.microsoft.com/office/drawing/2014/main" id="{B2CBF33B-68BF-4D10-A94F-169CBDF4F2F3}"/>
              </a:ext>
            </a:extLst>
          </p:cNvPr>
          <p:cNvSpPr>
            <a:spLocks noGrp="1"/>
          </p:cNvSpPr>
          <p:nvPr>
            <p:ph type="ftr" sz="quarter" idx="11"/>
          </p:nvPr>
        </p:nvSpPr>
        <p:spPr>
          <a:xfrm>
            <a:off x="1788055" y="6351764"/>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p>
        </p:txBody>
      </p:sp>
    </p:spTree>
    <p:extLst>
      <p:ext uri="{BB962C8B-B14F-4D97-AF65-F5344CB8AC3E}">
        <p14:creationId xmlns:p14="http://schemas.microsoft.com/office/powerpoint/2010/main" val="3010102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US" dirty="0"/>
          </a:p>
        </p:txBody>
      </p:sp>
      <p:sp>
        <p:nvSpPr>
          <p:cNvPr id="22" name="Slide Number Placeholder 21"/>
          <p:cNvSpPr>
            <a:spLocks noGrp="1"/>
          </p:cNvSpPr>
          <p:nvPr>
            <p:ph type="sldNum" sz="quarter" idx="12"/>
          </p:nvPr>
        </p:nvSpPr>
        <p:spPr>
          <a:xfrm>
            <a:off x="110975" y="6322484"/>
            <a:ext cx="730956" cy="439561"/>
          </a:xfrm>
        </p:spPr>
        <p:txBody>
          <a:bodyPr/>
          <a:lstStyle/>
          <a:p>
            <a:fld id="{5C4B54F9-0DD5-4B6B-B6F5-D3A74ED86E25}" type="slidenum">
              <a:rPr lang="sv-SE" smtClean="0">
                <a:solidFill>
                  <a:srgbClr val="333333">
                    <a:tint val="75000"/>
                  </a:srgbClr>
                </a:solidFill>
              </a:rPr>
              <a:pPr/>
              <a:t>‹#›</a:t>
            </a:fld>
            <a:endParaRPr lang="sv-SE">
              <a:solidFill>
                <a:srgbClr val="333333">
                  <a:tint val="75000"/>
                </a:srgbClr>
              </a:solidFill>
            </a:endParaRPr>
          </a:p>
        </p:txBody>
      </p:sp>
      <p:sp>
        <p:nvSpPr>
          <p:cNvPr id="24" name="Picture Placeholder 23"/>
          <p:cNvSpPr>
            <a:spLocks noGrp="1"/>
          </p:cNvSpPr>
          <p:nvPr>
            <p:ph type="pic" sz="quarter" idx="13"/>
          </p:nvPr>
        </p:nvSpPr>
        <p:spPr>
          <a:xfrm>
            <a:off x="702229" y="626271"/>
            <a:ext cx="3657600" cy="808039"/>
          </a:xfrm>
        </p:spPr>
        <p:txBody>
          <a:bodyPr/>
          <a:lstStyle>
            <a:lvl1pPr>
              <a:defRPr/>
            </a:lvl1pPr>
          </a:lstStyle>
          <a:p>
            <a:r>
              <a:rPr lang="en-US"/>
              <a:t>Click icon to add picture</a:t>
            </a:r>
            <a:endParaRPr lang="sv-SE" dirty="0"/>
          </a:p>
        </p:txBody>
      </p:sp>
      <p:sp>
        <p:nvSpPr>
          <p:cNvPr id="6" name="Footer Placeholder 4">
            <a:extLst>
              <a:ext uri="{FF2B5EF4-FFF2-40B4-BE49-F238E27FC236}">
                <a16:creationId xmlns:a16="http://schemas.microsoft.com/office/drawing/2014/main" id="{56CF55E0-6109-46C6-A884-BFFAF27E0494}"/>
              </a:ext>
            </a:extLst>
          </p:cNvPr>
          <p:cNvSpPr>
            <a:spLocks noGrp="1"/>
          </p:cNvSpPr>
          <p:nvPr>
            <p:ph type="ftr" sz="quarter" idx="11"/>
          </p:nvPr>
        </p:nvSpPr>
        <p:spPr>
          <a:xfrm>
            <a:off x="6553200" y="6322483"/>
            <a:ext cx="4114800" cy="365125"/>
          </a:xfrm>
          <a:prstGeom prst="rect">
            <a:avLst/>
          </a:prstGeom>
        </p:spPr>
        <p:txBody>
          <a:bodyPr/>
          <a:lstStyle>
            <a:lvl1pPr algn="r">
              <a:defRPr sz="900">
                <a:latin typeface="+mj-lt"/>
              </a:defRPr>
            </a:lvl1pPr>
          </a:lstStyle>
          <a:p>
            <a:r>
              <a:rPr lang="sv-SE">
                <a:solidFill>
                  <a:srgbClr val="333333"/>
                </a:solidFill>
              </a:rPr>
              <a:t>Environmental Footprint in Sweden  I  www.lifecyclecenter.se</a:t>
            </a:r>
          </a:p>
        </p:txBody>
      </p:sp>
    </p:spTree>
    <p:extLst>
      <p:ext uri="{BB962C8B-B14F-4D97-AF65-F5344CB8AC3E}">
        <p14:creationId xmlns:p14="http://schemas.microsoft.com/office/powerpoint/2010/main" val="23588800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914400" y="3838333"/>
            <a:ext cx="70252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528" name="Shape 528"/>
          <p:cNvSpPr txBox="1">
            <a:spLocks noGrp="1"/>
          </p:cNvSpPr>
          <p:nvPr>
            <p:ph type="subTitle" idx="1"/>
          </p:nvPr>
        </p:nvSpPr>
        <p:spPr>
          <a:xfrm>
            <a:off x="914400" y="5310740"/>
            <a:ext cx="7025200" cy="10464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chemeClr val="accent2"/>
                </a:solidFill>
              </a:defRPr>
            </a:lvl1pPr>
            <a:lvl2pPr lvl="1" rtl="0">
              <a:spcBef>
                <a:spcPts val="0"/>
              </a:spcBef>
              <a:spcAft>
                <a:spcPts val="0"/>
              </a:spcAft>
              <a:buClr>
                <a:srgbClr val="80BFB7"/>
              </a:buClr>
              <a:buSzPts val="3000"/>
              <a:buNone/>
              <a:defRPr sz="4000">
                <a:solidFill>
                  <a:srgbClr val="80BFB7"/>
                </a:solidFill>
              </a:defRPr>
            </a:lvl2pPr>
            <a:lvl3pPr lvl="2" rtl="0">
              <a:spcBef>
                <a:spcPts val="0"/>
              </a:spcBef>
              <a:spcAft>
                <a:spcPts val="0"/>
              </a:spcAft>
              <a:buClr>
                <a:srgbClr val="80BFB7"/>
              </a:buClr>
              <a:buSzPts val="3000"/>
              <a:buNone/>
              <a:defRPr sz="4000">
                <a:solidFill>
                  <a:srgbClr val="80BFB7"/>
                </a:solidFill>
              </a:defRPr>
            </a:lvl3pPr>
            <a:lvl4pPr lvl="3" rtl="0">
              <a:spcBef>
                <a:spcPts val="0"/>
              </a:spcBef>
              <a:spcAft>
                <a:spcPts val="0"/>
              </a:spcAft>
              <a:buClr>
                <a:srgbClr val="80BFB7"/>
              </a:buClr>
              <a:buSzPts val="3000"/>
              <a:buNone/>
              <a:defRPr sz="4000">
                <a:solidFill>
                  <a:srgbClr val="80BFB7"/>
                </a:solidFill>
              </a:defRPr>
            </a:lvl4pPr>
            <a:lvl5pPr lvl="4" rtl="0">
              <a:spcBef>
                <a:spcPts val="0"/>
              </a:spcBef>
              <a:spcAft>
                <a:spcPts val="0"/>
              </a:spcAft>
              <a:buClr>
                <a:srgbClr val="80BFB7"/>
              </a:buClr>
              <a:buSzPts val="3000"/>
              <a:buNone/>
              <a:defRPr sz="4000">
                <a:solidFill>
                  <a:srgbClr val="80BFB7"/>
                </a:solidFill>
              </a:defRPr>
            </a:lvl5pPr>
            <a:lvl6pPr lvl="5" rtl="0">
              <a:spcBef>
                <a:spcPts val="0"/>
              </a:spcBef>
              <a:spcAft>
                <a:spcPts val="0"/>
              </a:spcAft>
              <a:buClr>
                <a:srgbClr val="80BFB7"/>
              </a:buClr>
              <a:buSzPts val="3000"/>
              <a:buNone/>
              <a:defRPr sz="4000">
                <a:solidFill>
                  <a:srgbClr val="80BFB7"/>
                </a:solidFill>
              </a:defRPr>
            </a:lvl6pPr>
            <a:lvl7pPr lvl="6" rtl="0">
              <a:spcBef>
                <a:spcPts val="0"/>
              </a:spcBef>
              <a:spcAft>
                <a:spcPts val="0"/>
              </a:spcAft>
              <a:buClr>
                <a:srgbClr val="80BFB7"/>
              </a:buClr>
              <a:buSzPts val="3000"/>
              <a:buNone/>
              <a:defRPr sz="4000">
                <a:solidFill>
                  <a:srgbClr val="80BFB7"/>
                </a:solidFill>
              </a:defRPr>
            </a:lvl7pPr>
            <a:lvl8pPr lvl="7" rtl="0">
              <a:spcBef>
                <a:spcPts val="0"/>
              </a:spcBef>
              <a:spcAft>
                <a:spcPts val="0"/>
              </a:spcAft>
              <a:buClr>
                <a:srgbClr val="80BFB7"/>
              </a:buClr>
              <a:buSzPts val="3000"/>
              <a:buNone/>
              <a:defRPr sz="4000">
                <a:solidFill>
                  <a:srgbClr val="80BFB7"/>
                </a:solidFill>
              </a:defRPr>
            </a:lvl8pPr>
            <a:lvl9pPr lvl="8" rtl="0">
              <a:spcBef>
                <a:spcPts val="0"/>
              </a:spcBef>
              <a:spcAft>
                <a:spcPts val="0"/>
              </a:spcAft>
              <a:buClr>
                <a:srgbClr val="80BFB7"/>
              </a:buClr>
              <a:buSzPts val="3000"/>
              <a:buNone/>
              <a:defRPr sz="4000">
                <a:solidFill>
                  <a:srgbClr val="80BFB7"/>
                </a:solidFill>
              </a:defRPr>
            </a:lvl9pPr>
          </a:lstStyle>
          <a:p>
            <a:r>
              <a:rPr lang="en-US"/>
              <a:t>Click to edit Master subtitle style</a:t>
            </a:r>
            <a:endParaRPr dirty="0"/>
          </a:p>
        </p:txBody>
      </p:sp>
      <p:pic>
        <p:nvPicPr>
          <p:cNvPr id="3" name="Picture 2">
            <a:extLst>
              <a:ext uri="{FF2B5EF4-FFF2-40B4-BE49-F238E27FC236}">
                <a16:creationId xmlns:a16="http://schemas.microsoft.com/office/drawing/2014/main" id="{D9E64B54-C062-41D8-AE76-A81873010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9198" y="7215"/>
            <a:ext cx="332492" cy="6858000"/>
          </a:xfrm>
          <a:prstGeom prst="rect">
            <a:avLst/>
          </a:prstGeom>
        </p:spPr>
      </p:pic>
      <p:pic>
        <p:nvPicPr>
          <p:cNvPr id="5" name="Picture 4">
            <a:extLst>
              <a:ext uri="{FF2B5EF4-FFF2-40B4-BE49-F238E27FC236}">
                <a16:creationId xmlns:a16="http://schemas.microsoft.com/office/drawing/2014/main" id="{8897E38E-D336-4687-A6C0-2FF5A5DB0AD5}"/>
              </a:ext>
            </a:extLst>
          </p:cNvPr>
          <p:cNvPicPr>
            <a:picLocks noChangeAspect="1"/>
          </p:cNvPicPr>
          <p:nvPr/>
        </p:nvPicPr>
        <p:blipFill>
          <a:blip r:embed="rId3"/>
          <a:stretch>
            <a:fillRect/>
          </a:stretch>
        </p:blipFill>
        <p:spPr>
          <a:xfrm>
            <a:off x="10160001" y="7215"/>
            <a:ext cx="2032001" cy="6858000"/>
          </a:xfrm>
          <a:prstGeom prst="rect">
            <a:avLst/>
          </a:prstGeom>
        </p:spPr>
      </p:pic>
      <p:sp>
        <p:nvSpPr>
          <p:cNvPr id="6" name="Footer Placeholder 4">
            <a:extLst>
              <a:ext uri="{FF2B5EF4-FFF2-40B4-BE49-F238E27FC236}">
                <a16:creationId xmlns:a16="http://schemas.microsoft.com/office/drawing/2014/main" id="{D4704E4B-AD63-4D33-BFFA-DA3766875E76}"/>
              </a:ext>
            </a:extLst>
          </p:cNvPr>
          <p:cNvSpPr>
            <a:spLocks noGrp="1"/>
          </p:cNvSpPr>
          <p:nvPr>
            <p:ph type="ftr" sz="quarter" idx="11"/>
          </p:nvPr>
        </p:nvSpPr>
        <p:spPr>
          <a:xfrm>
            <a:off x="5787032" y="6357140"/>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endParaRPr lang="sv-SE" dirty="0">
              <a:solidFill>
                <a:srgbClr val="333333"/>
              </a:solidFill>
            </a:endParaRPr>
          </a:p>
        </p:txBody>
      </p:sp>
    </p:spTree>
    <p:extLst>
      <p:ext uri="{BB962C8B-B14F-4D97-AF65-F5344CB8AC3E}">
        <p14:creationId xmlns:p14="http://schemas.microsoft.com/office/powerpoint/2010/main" val="3071713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24177" y="6356350"/>
            <a:ext cx="714023" cy="501649"/>
          </a:xfrm>
        </p:spPr>
        <p:txBody>
          <a:bodyPr/>
          <a:lstStyle/>
          <a:p>
            <a:fld id="{5C4B54F9-0DD5-4B6B-B6F5-D3A74ED86E25}" type="slidenum">
              <a:rPr lang="sv-SE" smtClean="0"/>
              <a:t>‹#›</a:t>
            </a:fld>
            <a:endParaRPr lang="sv-SE"/>
          </a:p>
        </p:txBody>
      </p:sp>
      <p:sp>
        <p:nvSpPr>
          <p:cNvPr id="6" name="Footer Placeholder 4">
            <a:extLst>
              <a:ext uri="{FF2B5EF4-FFF2-40B4-BE49-F238E27FC236}">
                <a16:creationId xmlns:a16="http://schemas.microsoft.com/office/drawing/2014/main" id="{B80EFDEB-3771-471D-8D16-455480C2E629}"/>
              </a:ext>
            </a:extLst>
          </p:cNvPr>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36345584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563"/>
        <p:cNvGrpSpPr/>
        <p:nvPr/>
      </p:nvGrpSpPr>
      <p:grpSpPr>
        <a:xfrm>
          <a:off x="0" y="0"/>
          <a:ext cx="0" cy="0"/>
          <a:chOff x="0" y="0"/>
          <a:chExt cx="0" cy="0"/>
        </a:xfrm>
      </p:grpSpPr>
      <p:sp>
        <p:nvSpPr>
          <p:cNvPr id="1564" name="Shape 1564"/>
          <p:cNvSpPr txBox="1">
            <a:spLocks noGrp="1"/>
          </p:cNvSpPr>
          <p:nvPr>
            <p:ph type="title"/>
          </p:nvPr>
        </p:nvSpPr>
        <p:spPr>
          <a:xfrm>
            <a:off x="957735" y="985833"/>
            <a:ext cx="8626533" cy="11432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a:t>Click to edit Master title style</a:t>
            </a:r>
            <a:endParaRPr dirty="0"/>
          </a:p>
        </p:txBody>
      </p:sp>
      <p:sp>
        <p:nvSpPr>
          <p:cNvPr id="1565" name="Shape 1565"/>
          <p:cNvSpPr txBox="1">
            <a:spLocks noGrp="1"/>
          </p:cNvSpPr>
          <p:nvPr>
            <p:ph type="body" idx="1"/>
          </p:nvPr>
        </p:nvSpPr>
        <p:spPr>
          <a:xfrm>
            <a:off x="957735" y="2311400"/>
            <a:ext cx="8626533" cy="3974000"/>
          </a:xfrm>
          <a:prstGeom prst="rect">
            <a:avLst/>
          </a:prstGeom>
        </p:spPr>
        <p:txBody>
          <a:bodyPr spcFirstLastPara="1" wrap="square" lIns="91425" tIns="91425" rIns="91425" bIns="91425" anchor="t" anchorCtr="0"/>
          <a:lstStyle>
            <a:lvl1pPr marL="609570" lvl="0" indent="-507974">
              <a:spcBef>
                <a:spcPts val="800"/>
              </a:spcBef>
              <a:spcAft>
                <a:spcPts val="0"/>
              </a:spcAft>
              <a:buSzPts val="2400"/>
              <a:buChar char="▪"/>
              <a:defRPr/>
            </a:lvl1pPr>
            <a:lvl2pPr marL="1219140" lvl="1" indent="-507974">
              <a:spcBef>
                <a:spcPts val="0"/>
              </a:spcBef>
              <a:spcAft>
                <a:spcPts val="0"/>
              </a:spcAft>
              <a:buSzPts val="2400"/>
              <a:buChar char="▫"/>
              <a:defRPr/>
            </a:lvl2pPr>
            <a:lvl3pPr marL="1828709" lvl="2" indent="-507974">
              <a:spcBef>
                <a:spcPts val="0"/>
              </a:spcBef>
              <a:spcAft>
                <a:spcPts val="0"/>
              </a:spcAft>
              <a:buSzPts val="2400"/>
              <a:buChar char="▫"/>
              <a:defRPr/>
            </a:lvl3pPr>
            <a:lvl4pPr marL="2438278" lvl="3" indent="-507974">
              <a:spcBef>
                <a:spcPts val="0"/>
              </a:spcBef>
              <a:spcAft>
                <a:spcPts val="0"/>
              </a:spcAft>
              <a:buSzPts val="2400"/>
              <a:buChar char="▫"/>
              <a:defRPr/>
            </a:lvl4pPr>
            <a:lvl5pPr marL="3047848" lvl="4" indent="-507974">
              <a:spcBef>
                <a:spcPts val="0"/>
              </a:spcBef>
              <a:spcAft>
                <a:spcPts val="0"/>
              </a:spcAft>
              <a:buSzPts val="2400"/>
              <a:buChar char="▫"/>
              <a:defRPr/>
            </a:lvl5pPr>
            <a:lvl6pPr marL="3657418" lvl="5" indent="-507974">
              <a:spcBef>
                <a:spcPts val="0"/>
              </a:spcBef>
              <a:spcAft>
                <a:spcPts val="0"/>
              </a:spcAft>
              <a:buSzPts val="2400"/>
              <a:buChar char="▫"/>
              <a:defRPr/>
            </a:lvl6pPr>
            <a:lvl7pPr marL="4266987" lvl="6" indent="-507974">
              <a:spcBef>
                <a:spcPts val="0"/>
              </a:spcBef>
              <a:spcAft>
                <a:spcPts val="0"/>
              </a:spcAft>
              <a:buSzPts val="2400"/>
              <a:buChar char="●"/>
              <a:defRPr/>
            </a:lvl7pPr>
            <a:lvl8pPr marL="4876557" lvl="7" indent="-507974">
              <a:spcBef>
                <a:spcPts val="0"/>
              </a:spcBef>
              <a:spcAft>
                <a:spcPts val="0"/>
              </a:spcAft>
              <a:buSzPts val="2400"/>
              <a:buChar char="○"/>
              <a:defRPr/>
            </a:lvl8pPr>
            <a:lvl9pPr marL="5486126" lvl="8" indent="-507974">
              <a:spcBef>
                <a:spcPts val="0"/>
              </a:spcBef>
              <a:spcAft>
                <a:spcPts val="0"/>
              </a:spcAft>
              <a:buSzPts val="2400"/>
              <a:buChar char="■"/>
              <a:defRPr/>
            </a:lvl9pPr>
          </a:lstStyle>
          <a:p>
            <a:pPr lvl="0"/>
            <a:r>
              <a:rPr lang="en-US"/>
              <a:t>Edit Master text styles</a:t>
            </a:r>
          </a:p>
        </p:txBody>
      </p:sp>
      <p:sp>
        <p:nvSpPr>
          <p:cNvPr id="1840" name="Shape 1840"/>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6DC4311-D6F7-491F-B096-AD832EFAD090}" type="slidenum">
              <a:rPr lang="sv-SE" smtClean="0">
                <a:solidFill>
                  <a:srgbClr val="333333">
                    <a:tint val="75000"/>
                  </a:srgbClr>
                </a:solidFill>
              </a:rPr>
              <a:pPr/>
              <a:t>‹#›</a:t>
            </a:fld>
            <a:endParaRPr lang="sv-SE">
              <a:solidFill>
                <a:srgbClr val="333333">
                  <a:tint val="75000"/>
                </a:srgbClr>
              </a:solidFill>
            </a:endParaRPr>
          </a:p>
        </p:txBody>
      </p:sp>
      <p:pic>
        <p:nvPicPr>
          <p:cNvPr id="279" name="Picture 278">
            <a:extLst>
              <a:ext uri="{FF2B5EF4-FFF2-40B4-BE49-F238E27FC236}">
                <a16:creationId xmlns:a16="http://schemas.microsoft.com/office/drawing/2014/main" id="{1AE95E27-A370-4BE4-864B-E6DF5ADA8C4A}"/>
              </a:ext>
            </a:extLst>
          </p:cNvPr>
          <p:cNvPicPr>
            <a:picLocks noChangeAspect="1"/>
          </p:cNvPicPr>
          <p:nvPr userDrawn="1"/>
        </p:nvPicPr>
        <p:blipFill>
          <a:blip r:embed="rId2"/>
          <a:stretch>
            <a:fillRect/>
          </a:stretch>
        </p:blipFill>
        <p:spPr>
          <a:xfrm>
            <a:off x="10160001" y="7215"/>
            <a:ext cx="2032001" cy="6858000"/>
          </a:xfrm>
          <a:prstGeom prst="rect">
            <a:avLst/>
          </a:prstGeom>
        </p:spPr>
      </p:pic>
      <p:sp>
        <p:nvSpPr>
          <p:cNvPr id="6" name="Footer Placeholder 4">
            <a:extLst>
              <a:ext uri="{FF2B5EF4-FFF2-40B4-BE49-F238E27FC236}">
                <a16:creationId xmlns:a16="http://schemas.microsoft.com/office/drawing/2014/main" id="{38629B2F-377E-482C-97CE-58F2DF39FF89}"/>
              </a:ext>
            </a:extLst>
          </p:cNvPr>
          <p:cNvSpPr>
            <a:spLocks noGrp="1"/>
          </p:cNvSpPr>
          <p:nvPr>
            <p:ph type="ftr" sz="quarter" idx="11"/>
          </p:nvPr>
        </p:nvSpPr>
        <p:spPr>
          <a:xfrm>
            <a:off x="5469467" y="6373439"/>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endParaRPr lang="sv-SE" dirty="0">
              <a:solidFill>
                <a:srgbClr val="333333"/>
              </a:solidFill>
            </a:endParaRPr>
          </a:p>
        </p:txBody>
      </p:sp>
    </p:spTree>
    <p:extLst>
      <p:ext uri="{BB962C8B-B14F-4D97-AF65-F5344CB8AC3E}">
        <p14:creationId xmlns:p14="http://schemas.microsoft.com/office/powerpoint/2010/main" val="1906251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slide with image">
    <p:spTree>
      <p:nvGrpSpPr>
        <p:cNvPr id="1" name=""/>
        <p:cNvGrpSpPr/>
        <p:nvPr/>
      </p:nvGrpSpPr>
      <p:grpSpPr>
        <a:xfrm>
          <a:off x="0" y="0"/>
          <a:ext cx="0" cy="0"/>
          <a:chOff x="0" y="0"/>
          <a:chExt cx="0" cy="0"/>
        </a:xfrm>
      </p:grpSpPr>
      <p:sp>
        <p:nvSpPr>
          <p:cNvPr id="7" name="Platshållare för bild 6"/>
          <p:cNvSpPr>
            <a:spLocks noGrp="1"/>
          </p:cNvSpPr>
          <p:nvPr>
            <p:ph type="pic" sz="quarter" idx="13" hasCustomPrompt="1"/>
          </p:nvPr>
        </p:nvSpPr>
        <p:spPr>
          <a:xfrm>
            <a:off x="0" y="0"/>
            <a:ext cx="12192000" cy="6858000"/>
          </a:xfrm>
        </p:spPr>
        <p:txBody>
          <a:bodyPr tIns="108000" rIns="2268000" anchor="ctr"/>
          <a:lstStyle>
            <a:lvl1pPr marL="0" indent="0" algn="r">
              <a:buNone/>
              <a:defRPr i="1" baseline="0">
                <a:latin typeface="+mn-lt"/>
              </a:defRPr>
            </a:lvl1pPr>
          </a:lstStyle>
          <a:p>
            <a:r>
              <a:rPr lang="en-GB" noProof="0" dirty="0"/>
              <a:t>&lt;&lt; Click icon to insert </a:t>
            </a:r>
            <a:br>
              <a:rPr lang="en-GB" noProof="0" dirty="0"/>
            </a:br>
            <a:r>
              <a:rPr lang="en-GB" noProof="0" dirty="0"/>
              <a:t>background picture </a:t>
            </a:r>
          </a:p>
        </p:txBody>
      </p:sp>
      <p:sp>
        <p:nvSpPr>
          <p:cNvPr id="8" name="Rubrik 1"/>
          <p:cNvSpPr>
            <a:spLocks noGrp="1"/>
          </p:cNvSpPr>
          <p:nvPr>
            <p:ph type="title" hasCustomPrompt="1"/>
          </p:nvPr>
        </p:nvSpPr>
        <p:spPr>
          <a:xfrm>
            <a:off x="604800" y="1597582"/>
            <a:ext cx="5120092" cy="3504510"/>
          </a:xfrm>
          <a:prstGeom prst="rect">
            <a:avLst/>
          </a:prstGeom>
        </p:spPr>
        <p:txBody>
          <a:bodyPr wrap="square"/>
          <a:lstStyle>
            <a:lvl1pPr>
              <a:defRPr sz="6804" baseline="0"/>
            </a:lvl1pPr>
          </a:lstStyle>
          <a:p>
            <a:r>
              <a:rPr lang="en-GB" noProof="0" dirty="0"/>
              <a:t>Presentation Title</a:t>
            </a:r>
          </a:p>
        </p:txBody>
      </p:sp>
    </p:spTree>
    <p:extLst>
      <p:ext uri="{BB962C8B-B14F-4D97-AF65-F5344CB8AC3E}">
        <p14:creationId xmlns:p14="http://schemas.microsoft.com/office/powerpoint/2010/main" val="4201894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slide without image">
    <p:spTree>
      <p:nvGrpSpPr>
        <p:cNvPr id="1" name=""/>
        <p:cNvGrpSpPr/>
        <p:nvPr/>
      </p:nvGrpSpPr>
      <p:grpSpPr>
        <a:xfrm>
          <a:off x="0" y="0"/>
          <a:ext cx="0" cy="0"/>
          <a:chOff x="0" y="0"/>
          <a:chExt cx="0" cy="0"/>
        </a:xfrm>
      </p:grpSpPr>
      <p:sp>
        <p:nvSpPr>
          <p:cNvPr id="8" name="Rubrik 1"/>
          <p:cNvSpPr>
            <a:spLocks noGrp="1"/>
          </p:cNvSpPr>
          <p:nvPr>
            <p:ph type="title" hasCustomPrompt="1"/>
          </p:nvPr>
        </p:nvSpPr>
        <p:spPr>
          <a:xfrm>
            <a:off x="604800" y="1597582"/>
            <a:ext cx="5120092" cy="3504510"/>
          </a:xfrm>
          <a:prstGeom prst="rect">
            <a:avLst/>
          </a:prstGeom>
        </p:spPr>
        <p:txBody>
          <a:bodyPr wrap="square"/>
          <a:lstStyle>
            <a:lvl1pPr>
              <a:defRPr sz="6804"/>
            </a:lvl1pPr>
          </a:lstStyle>
          <a:p>
            <a:r>
              <a:rPr lang="en-GB" noProof="0" dirty="0"/>
              <a:t>Presentation Title</a:t>
            </a:r>
          </a:p>
        </p:txBody>
      </p:sp>
      <p:pic>
        <p:nvPicPr>
          <p:cNvPr id="4" name="Bildobjekt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600" y="432000"/>
            <a:ext cx="864000" cy="864000"/>
          </a:xfrm>
          <a:prstGeom prst="rect">
            <a:avLst/>
          </a:prstGeom>
        </p:spPr>
      </p:pic>
      <p:cxnSp>
        <p:nvCxnSpPr>
          <p:cNvPr id="5" name="Rak 4"/>
          <p:cNvCxnSpPr/>
          <p:nvPr userDrawn="1"/>
        </p:nvCxnSpPr>
        <p:spPr>
          <a:xfrm>
            <a:off x="604800" y="6346992"/>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Date Placeholder 4"/>
          <p:cNvSpPr>
            <a:spLocks noGrp="1"/>
          </p:cNvSpPr>
          <p:nvPr>
            <p:ph type="dt" sz="half" idx="10"/>
          </p:nvPr>
        </p:nvSpPr>
        <p:spPr>
          <a:xfrm>
            <a:off x="604801" y="6431828"/>
            <a:ext cx="821024" cy="163294"/>
          </a:xfrm>
        </p:spPr>
        <p:txBody>
          <a:bodyPr/>
          <a:lstStyle/>
          <a:p>
            <a:endParaRPr lang="sv-SE">
              <a:solidFill>
                <a:prstClr val="black"/>
              </a:solidFill>
            </a:endParaRPr>
          </a:p>
        </p:txBody>
      </p:sp>
      <p:sp>
        <p:nvSpPr>
          <p:cNvPr id="9" name="Footer Placeholder 5"/>
          <p:cNvSpPr>
            <a:spLocks noGrp="1"/>
          </p:cNvSpPr>
          <p:nvPr>
            <p:ph type="ftr" sz="quarter" idx="11"/>
          </p:nvPr>
        </p:nvSpPr>
        <p:spPr>
          <a:xfrm>
            <a:off x="1453453" y="6431828"/>
            <a:ext cx="6480000" cy="163294"/>
          </a:xfrm>
        </p:spPr>
        <p:txBody>
          <a:bodyPr/>
          <a:lstStyle/>
          <a:p>
            <a:r>
              <a:rPr lang="sv-SE">
                <a:solidFill>
                  <a:prstClr val="black"/>
                </a:solidFill>
              </a:rPr>
              <a:t>Environmental Footprint in Sweden  I  www.lifecyclecenter.se</a:t>
            </a:r>
            <a:endParaRPr lang="sv-SE" dirty="0">
              <a:solidFill>
                <a:prstClr val="black"/>
              </a:solidFill>
            </a:endParaRPr>
          </a:p>
        </p:txBody>
      </p:sp>
      <p:sp>
        <p:nvSpPr>
          <p:cNvPr id="10" name="Slide Number Placeholder 5"/>
          <p:cNvSpPr>
            <a:spLocks noGrp="1"/>
          </p:cNvSpPr>
          <p:nvPr>
            <p:ph type="sldNum" sz="quarter" idx="4"/>
          </p:nvPr>
        </p:nvSpPr>
        <p:spPr>
          <a:xfrm>
            <a:off x="9836640" y="6431828"/>
            <a:ext cx="1728000" cy="163294"/>
          </a:xfrm>
          <a:prstGeom prst="rect">
            <a:avLst/>
          </a:prstGeom>
        </p:spPr>
        <p:txBody>
          <a:bodyPr vert="horz" wrap="none" lIns="0" tIns="0" rIns="0" bIns="0" rtlCol="0" anchor="t"/>
          <a:lstStyle>
            <a:lvl1pPr algn="r">
              <a:defRPr sz="1087">
                <a:solidFill>
                  <a:schemeClr val="tx1"/>
                </a:solidFill>
              </a:defRPr>
            </a:lvl1pPr>
          </a:lstStyle>
          <a:p>
            <a:fld id="{6F67B5D9-DB62-4DEA-AF3E-B11D0AE898D7}" type="slidenum">
              <a:rPr lang="sv-SE" smtClean="0">
                <a:solidFill>
                  <a:prstClr val="black"/>
                </a:solidFill>
              </a:rPr>
              <a:pPr/>
              <a:t>‹#›</a:t>
            </a:fld>
            <a:endParaRPr lang="sv-SE">
              <a:solidFill>
                <a:prstClr val="black"/>
              </a:solidFill>
            </a:endParaRPr>
          </a:p>
        </p:txBody>
      </p:sp>
    </p:spTree>
    <p:extLst>
      <p:ext uri="{BB962C8B-B14F-4D97-AF65-F5344CB8AC3E}">
        <p14:creationId xmlns:p14="http://schemas.microsoft.com/office/powerpoint/2010/main" val="39053333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title slide">
    <p:spTree>
      <p:nvGrpSpPr>
        <p:cNvPr id="1" name=""/>
        <p:cNvGrpSpPr/>
        <p:nvPr/>
      </p:nvGrpSpPr>
      <p:grpSpPr>
        <a:xfrm>
          <a:off x="0" y="0"/>
          <a:ext cx="0" cy="0"/>
          <a:chOff x="0" y="0"/>
          <a:chExt cx="0" cy="0"/>
        </a:xfrm>
      </p:grpSpPr>
      <p:sp>
        <p:nvSpPr>
          <p:cNvPr id="11" name="Platshållare för bild 7"/>
          <p:cNvSpPr>
            <a:spLocks noGrp="1"/>
          </p:cNvSpPr>
          <p:nvPr>
            <p:ph type="pic" sz="quarter" idx="13" hasCustomPrompt="1"/>
          </p:nvPr>
        </p:nvSpPr>
        <p:spPr>
          <a:xfrm>
            <a:off x="604800" y="1763562"/>
            <a:ext cx="10959840" cy="4412170"/>
          </a:xfrm>
        </p:spPr>
        <p:txBody>
          <a:bodyPr/>
          <a:lstStyle>
            <a:lvl1pPr marL="0" indent="0">
              <a:buNone/>
              <a:defRPr i="1"/>
            </a:lvl1pPr>
          </a:lstStyle>
          <a:p>
            <a:r>
              <a:rPr lang="en-US" dirty="0"/>
              <a:t>Click icon below to add picture</a:t>
            </a:r>
            <a:endParaRPr lang="sv-SE" dirty="0"/>
          </a:p>
        </p:txBody>
      </p:sp>
      <p:sp>
        <p:nvSpPr>
          <p:cNvPr id="17" name="Title Placeholder 1"/>
          <p:cNvSpPr>
            <a:spLocks noGrp="1"/>
          </p:cNvSpPr>
          <p:nvPr>
            <p:ph type="title" hasCustomPrompt="1"/>
          </p:nvPr>
        </p:nvSpPr>
        <p:spPr>
          <a:xfrm>
            <a:off x="604799" y="569219"/>
            <a:ext cx="9663840" cy="777600"/>
          </a:xfrm>
          <a:prstGeom prst="rect">
            <a:avLst/>
          </a:prstGeom>
        </p:spPr>
        <p:txBody>
          <a:bodyPr vert="horz" wrap="none" lIns="0" tIns="0" rIns="0" bIns="0" rtlCol="0" anchor="b">
            <a:noAutofit/>
          </a:bodyPr>
          <a:lstStyle>
            <a:lvl1pPr>
              <a:defRPr/>
            </a:lvl1pPr>
          </a:lstStyle>
          <a:p>
            <a:r>
              <a:rPr lang="sv-SE" dirty="0" err="1"/>
              <a:t>add</a:t>
            </a:r>
            <a:r>
              <a:rPr lang="sv-SE" dirty="0"/>
              <a:t> </a:t>
            </a:r>
            <a:r>
              <a:rPr lang="sv-SE" dirty="0" err="1"/>
              <a:t>title</a:t>
            </a:r>
            <a:r>
              <a:rPr lang="sv-SE" dirty="0"/>
              <a:t>, </a:t>
            </a:r>
            <a:r>
              <a:rPr lang="sv-SE" dirty="0" err="1"/>
              <a:t>one</a:t>
            </a:r>
            <a:r>
              <a:rPr lang="sv-SE" dirty="0"/>
              <a:t> </a:t>
            </a:r>
            <a:r>
              <a:rPr lang="sv-SE" dirty="0" err="1"/>
              <a:t>row</a:t>
            </a:r>
            <a:endParaRPr lang="en-US" dirty="0"/>
          </a:p>
        </p:txBody>
      </p:sp>
      <p:pic>
        <p:nvPicPr>
          <p:cNvPr id="10" name="Bildobjekt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600" y="432000"/>
            <a:ext cx="864000" cy="864000"/>
          </a:xfrm>
          <a:prstGeom prst="rect">
            <a:avLst/>
          </a:prstGeom>
        </p:spPr>
      </p:pic>
      <p:cxnSp>
        <p:nvCxnSpPr>
          <p:cNvPr id="12" name="Rak 11"/>
          <p:cNvCxnSpPr/>
          <p:nvPr userDrawn="1"/>
        </p:nvCxnSpPr>
        <p:spPr>
          <a:xfrm>
            <a:off x="604800" y="1567273"/>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15"/>
          <p:cNvCxnSpPr/>
          <p:nvPr userDrawn="1"/>
        </p:nvCxnSpPr>
        <p:spPr>
          <a:xfrm>
            <a:off x="604800" y="6346992"/>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Date Placeholder 4"/>
          <p:cNvSpPr>
            <a:spLocks noGrp="1"/>
          </p:cNvSpPr>
          <p:nvPr>
            <p:ph type="dt" sz="half" idx="10"/>
          </p:nvPr>
        </p:nvSpPr>
        <p:spPr>
          <a:xfrm>
            <a:off x="604801" y="6431828"/>
            <a:ext cx="821024" cy="163294"/>
          </a:xfrm>
        </p:spPr>
        <p:txBody>
          <a:bodyPr/>
          <a:lstStyle/>
          <a:p>
            <a:endParaRPr lang="sv-SE">
              <a:solidFill>
                <a:prstClr val="black"/>
              </a:solidFill>
            </a:endParaRPr>
          </a:p>
        </p:txBody>
      </p:sp>
      <p:sp>
        <p:nvSpPr>
          <p:cNvPr id="23" name="Slide Number Placeholder 5"/>
          <p:cNvSpPr>
            <a:spLocks noGrp="1"/>
          </p:cNvSpPr>
          <p:nvPr>
            <p:ph type="sldNum" sz="quarter" idx="4"/>
          </p:nvPr>
        </p:nvSpPr>
        <p:spPr>
          <a:xfrm>
            <a:off x="9836640" y="6431828"/>
            <a:ext cx="1728000" cy="163294"/>
          </a:xfrm>
          <a:prstGeom prst="rect">
            <a:avLst/>
          </a:prstGeom>
        </p:spPr>
        <p:txBody>
          <a:bodyPr vert="horz" wrap="none" lIns="0" tIns="0" rIns="0" bIns="0" rtlCol="0" anchor="t"/>
          <a:lstStyle>
            <a:lvl1pPr algn="r">
              <a:defRPr sz="1087">
                <a:solidFill>
                  <a:schemeClr val="tx1"/>
                </a:solidFill>
              </a:defRPr>
            </a:lvl1pPr>
          </a:lstStyle>
          <a:p>
            <a:fld id="{6F67B5D9-DB62-4DEA-AF3E-B11D0AE898D7}" type="slidenum">
              <a:rPr lang="sv-SE" smtClean="0">
                <a:solidFill>
                  <a:prstClr val="black"/>
                </a:solidFill>
              </a:rPr>
              <a:pPr/>
              <a:t>‹#›</a:t>
            </a:fld>
            <a:endParaRPr lang="sv-SE">
              <a:solidFill>
                <a:prstClr val="black"/>
              </a:solidFill>
            </a:endParaRPr>
          </a:p>
        </p:txBody>
      </p:sp>
      <p:sp>
        <p:nvSpPr>
          <p:cNvPr id="25" name="Footer Placeholder 5"/>
          <p:cNvSpPr>
            <a:spLocks noGrp="1"/>
          </p:cNvSpPr>
          <p:nvPr>
            <p:ph type="ftr" sz="quarter" idx="11"/>
          </p:nvPr>
        </p:nvSpPr>
        <p:spPr>
          <a:xfrm>
            <a:off x="1453453" y="6431828"/>
            <a:ext cx="6480000" cy="163294"/>
          </a:xfrm>
        </p:spPr>
        <p:txBody>
          <a:bodyPr/>
          <a:lstStyle/>
          <a:p>
            <a:r>
              <a:rPr lang="sv-SE">
                <a:solidFill>
                  <a:prstClr val="black"/>
                </a:solidFill>
              </a:rPr>
              <a:t>Environmental Footprint in Sweden  I  www.lifecyclecenter.se</a:t>
            </a:r>
            <a:endParaRPr lang="sv-SE" dirty="0">
              <a:solidFill>
                <a:prstClr val="black"/>
              </a:solidFill>
            </a:endParaRPr>
          </a:p>
        </p:txBody>
      </p:sp>
    </p:spTree>
    <p:extLst>
      <p:ext uri="{BB962C8B-B14F-4D97-AF65-F5344CB8AC3E}">
        <p14:creationId xmlns:p14="http://schemas.microsoft.com/office/powerpoint/2010/main" val="5232799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with one placeholder">
    <p:spTree>
      <p:nvGrpSpPr>
        <p:cNvPr id="1" name=""/>
        <p:cNvGrpSpPr/>
        <p:nvPr/>
      </p:nvGrpSpPr>
      <p:grpSpPr>
        <a:xfrm>
          <a:off x="0" y="0"/>
          <a:ext cx="0" cy="0"/>
          <a:chOff x="0" y="0"/>
          <a:chExt cx="0" cy="0"/>
        </a:xfrm>
      </p:grpSpPr>
      <p:sp>
        <p:nvSpPr>
          <p:cNvPr id="8" name="Content Placeholder 2"/>
          <p:cNvSpPr>
            <a:spLocks noGrp="1"/>
          </p:cNvSpPr>
          <p:nvPr>
            <p:ph idx="1" hasCustomPrompt="1"/>
          </p:nvPr>
        </p:nvSpPr>
        <p:spPr>
          <a:xfrm>
            <a:off x="604800" y="1763567"/>
            <a:ext cx="10959840" cy="4147200"/>
          </a:xfrm>
        </p:spPr>
        <p:txBody>
          <a:bodyPr/>
          <a:lstStyle>
            <a:lvl1pPr>
              <a:defRPr i="0" baseline="0"/>
            </a:lvl1pPr>
          </a:lstStyle>
          <a:p>
            <a:pPr lvl="0"/>
            <a:r>
              <a:rPr lang="en-US" dirty="0"/>
              <a:t>Click corresponding icon to insert media or click here to add bullet list or to insert previously copied objects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604800" y="569219"/>
            <a:ext cx="9663840" cy="777600"/>
          </a:xfrm>
          <a:prstGeom prst="rect">
            <a:avLst/>
          </a:prstGeom>
        </p:spPr>
        <p:txBody>
          <a:bodyPr vert="horz" wrap="none" lIns="0" tIns="0" rIns="0" bIns="0" rtlCol="0" anchor="b">
            <a:noAutofit/>
          </a:bodyPr>
          <a:lstStyle>
            <a:lvl1pPr>
              <a:defRPr/>
            </a:lvl1pPr>
          </a:lstStyle>
          <a:p>
            <a:r>
              <a:rPr lang="en-GB" noProof="0" dirty="0"/>
              <a:t>add title, one row</a:t>
            </a:r>
          </a:p>
        </p:txBody>
      </p:sp>
      <p:pic>
        <p:nvPicPr>
          <p:cNvPr id="11" name="Bildobjekt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600" y="432000"/>
            <a:ext cx="864000" cy="864000"/>
          </a:xfrm>
          <a:prstGeom prst="rect">
            <a:avLst/>
          </a:prstGeom>
        </p:spPr>
      </p:pic>
      <p:cxnSp>
        <p:nvCxnSpPr>
          <p:cNvPr id="12" name="Rak 11"/>
          <p:cNvCxnSpPr/>
          <p:nvPr userDrawn="1"/>
        </p:nvCxnSpPr>
        <p:spPr>
          <a:xfrm>
            <a:off x="604800" y="1567273"/>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16"/>
          <p:cNvCxnSpPr/>
          <p:nvPr userDrawn="1"/>
        </p:nvCxnSpPr>
        <p:spPr>
          <a:xfrm>
            <a:off x="604800" y="6346992"/>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Date Placeholder 4"/>
          <p:cNvSpPr>
            <a:spLocks noGrp="1"/>
          </p:cNvSpPr>
          <p:nvPr>
            <p:ph type="dt" sz="half" idx="10"/>
          </p:nvPr>
        </p:nvSpPr>
        <p:spPr>
          <a:xfrm>
            <a:off x="604801" y="6431828"/>
            <a:ext cx="821024" cy="163294"/>
          </a:xfrm>
        </p:spPr>
        <p:txBody>
          <a:bodyPr/>
          <a:lstStyle/>
          <a:p>
            <a:endParaRPr lang="sv-SE">
              <a:solidFill>
                <a:prstClr val="black"/>
              </a:solidFill>
            </a:endParaRPr>
          </a:p>
        </p:txBody>
      </p:sp>
      <p:sp>
        <p:nvSpPr>
          <p:cNvPr id="20" name="Slide Number Placeholder 5"/>
          <p:cNvSpPr>
            <a:spLocks noGrp="1"/>
          </p:cNvSpPr>
          <p:nvPr>
            <p:ph type="sldNum" sz="quarter" idx="4"/>
          </p:nvPr>
        </p:nvSpPr>
        <p:spPr>
          <a:xfrm>
            <a:off x="9836640" y="6431828"/>
            <a:ext cx="1728000" cy="163294"/>
          </a:xfrm>
          <a:prstGeom prst="rect">
            <a:avLst/>
          </a:prstGeom>
        </p:spPr>
        <p:txBody>
          <a:bodyPr vert="horz" wrap="none" lIns="0" tIns="0" rIns="0" bIns="0" rtlCol="0" anchor="t"/>
          <a:lstStyle>
            <a:lvl1pPr algn="r">
              <a:defRPr sz="1087">
                <a:solidFill>
                  <a:schemeClr val="tx1"/>
                </a:solidFill>
              </a:defRPr>
            </a:lvl1pPr>
          </a:lstStyle>
          <a:p>
            <a:fld id="{6F67B5D9-DB62-4DEA-AF3E-B11D0AE898D7}" type="slidenum">
              <a:rPr lang="sv-SE" smtClean="0">
                <a:solidFill>
                  <a:prstClr val="black"/>
                </a:solidFill>
              </a:rPr>
              <a:pPr/>
              <a:t>‹#›</a:t>
            </a:fld>
            <a:endParaRPr lang="sv-SE">
              <a:solidFill>
                <a:prstClr val="black"/>
              </a:solidFill>
            </a:endParaRPr>
          </a:p>
        </p:txBody>
      </p:sp>
      <p:sp>
        <p:nvSpPr>
          <p:cNvPr id="21" name="Footer Placeholder 5"/>
          <p:cNvSpPr>
            <a:spLocks noGrp="1"/>
          </p:cNvSpPr>
          <p:nvPr>
            <p:ph type="ftr" sz="quarter" idx="11"/>
          </p:nvPr>
        </p:nvSpPr>
        <p:spPr>
          <a:xfrm>
            <a:off x="1453453" y="6431828"/>
            <a:ext cx="6480000" cy="163294"/>
          </a:xfrm>
        </p:spPr>
        <p:txBody>
          <a:bodyPr/>
          <a:lstStyle/>
          <a:p>
            <a:r>
              <a:rPr lang="sv-SE">
                <a:solidFill>
                  <a:prstClr val="black"/>
                </a:solidFill>
              </a:rPr>
              <a:t>Environmental Footprint in Sweden  I  www.lifecyclecenter.se</a:t>
            </a:r>
            <a:endParaRPr lang="sv-SE" dirty="0">
              <a:solidFill>
                <a:prstClr val="black"/>
              </a:solidFill>
            </a:endParaRPr>
          </a:p>
        </p:txBody>
      </p:sp>
    </p:spTree>
    <p:extLst>
      <p:ext uri="{BB962C8B-B14F-4D97-AF65-F5344CB8AC3E}">
        <p14:creationId xmlns:p14="http://schemas.microsoft.com/office/powerpoint/2010/main" val="5024330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parts txt+picture">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04800" y="1762126"/>
            <a:ext cx="5400000" cy="4233600"/>
          </a:xfrm>
        </p:spPr>
        <p:txBody>
          <a:bodyPr/>
          <a:lstStyle>
            <a:lvl1pPr>
              <a:defRPr i="0"/>
            </a:lvl1pPr>
          </a:lstStyle>
          <a:p>
            <a:pPr lvl="0"/>
            <a:r>
              <a:rPr lang="en-US" dirty="0"/>
              <a:t>Click here to add bullet list or click corresponding icon to insert media or click to insert previously copied objects or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latshållare för innehåll 4"/>
          <p:cNvSpPr>
            <a:spLocks noGrp="1"/>
          </p:cNvSpPr>
          <p:nvPr>
            <p:ph sz="quarter" idx="12" hasCustomPrompt="1"/>
          </p:nvPr>
        </p:nvSpPr>
        <p:spPr>
          <a:xfrm>
            <a:off x="6177600" y="1769416"/>
            <a:ext cx="5400000" cy="4234814"/>
          </a:xfrm>
        </p:spPr>
        <p:txBody>
          <a:bodyPr/>
          <a:lstStyle>
            <a:lvl1pPr marL="0" marR="0" indent="0" algn="l" defTabSz="829588" rtl="0" eaLnBrk="1" fontAlgn="auto" latinLnBrk="0" hangingPunct="1">
              <a:lnSpc>
                <a:spcPct val="90000"/>
              </a:lnSpc>
              <a:spcBef>
                <a:spcPts val="906"/>
              </a:spcBef>
              <a:spcAft>
                <a:spcPts val="0"/>
              </a:spcAft>
              <a:buClrTx/>
              <a:buSzTx/>
              <a:buFont typeface="Arial" panose="020B0604020202020204" pitchFamily="34" charset="0"/>
              <a:buNone/>
              <a:tabLst/>
              <a:defRPr i="1" baseline="0"/>
            </a:lvl1pPr>
          </a:lstStyle>
          <a:p>
            <a:pPr marL="0" marR="0" lvl="0" indent="0" algn="l" defTabSz="829588" rtl="0" eaLnBrk="1" fontAlgn="auto" latinLnBrk="0" hangingPunct="1">
              <a:lnSpc>
                <a:spcPct val="90000"/>
              </a:lnSpc>
              <a:spcBef>
                <a:spcPts val="906"/>
              </a:spcBef>
              <a:spcAft>
                <a:spcPts val="0"/>
              </a:spcAft>
              <a:buClrTx/>
              <a:buSzTx/>
              <a:buFont typeface="Arial" panose="020B0604020202020204" pitchFamily="34" charset="0"/>
              <a:buNone/>
              <a:tabLst/>
              <a:defRPr/>
            </a:pPr>
            <a:r>
              <a:rPr lang="en-US" dirty="0"/>
              <a:t>Click corresponding icon to insert media or click here to insert previously copied objects.</a:t>
            </a:r>
          </a:p>
          <a:p>
            <a:pPr lvl="0"/>
            <a:endParaRPr lang="en-GB" noProof="0" dirty="0"/>
          </a:p>
        </p:txBody>
      </p:sp>
      <p:sp>
        <p:nvSpPr>
          <p:cNvPr id="21" name="Title Placeholder 1"/>
          <p:cNvSpPr>
            <a:spLocks noGrp="1"/>
          </p:cNvSpPr>
          <p:nvPr>
            <p:ph type="title" hasCustomPrompt="1"/>
          </p:nvPr>
        </p:nvSpPr>
        <p:spPr>
          <a:xfrm>
            <a:off x="604800" y="569219"/>
            <a:ext cx="9663840" cy="777600"/>
          </a:xfrm>
          <a:prstGeom prst="rect">
            <a:avLst/>
          </a:prstGeom>
        </p:spPr>
        <p:txBody>
          <a:bodyPr vert="horz" wrap="none" lIns="0" tIns="0" rIns="0" bIns="0" rtlCol="0" anchor="b">
            <a:noAutofit/>
          </a:bodyPr>
          <a:lstStyle>
            <a:lvl1pPr>
              <a:defRPr baseline="0"/>
            </a:lvl1pPr>
          </a:lstStyle>
          <a:p>
            <a:r>
              <a:rPr lang="sv-SE" dirty="0" err="1"/>
              <a:t>Add</a:t>
            </a:r>
            <a:r>
              <a:rPr lang="sv-SE" dirty="0"/>
              <a:t> </a:t>
            </a:r>
            <a:r>
              <a:rPr lang="sv-SE" dirty="0" err="1"/>
              <a:t>Title</a:t>
            </a:r>
            <a:r>
              <a:rPr lang="sv-SE" dirty="0"/>
              <a:t>, </a:t>
            </a:r>
            <a:r>
              <a:rPr lang="sv-SE" dirty="0" err="1"/>
              <a:t>slide</a:t>
            </a:r>
            <a:r>
              <a:rPr lang="sv-SE" dirty="0"/>
              <a:t> </a:t>
            </a:r>
            <a:r>
              <a:rPr lang="sv-SE" dirty="0" err="1"/>
              <a:t>with</a:t>
            </a:r>
            <a:r>
              <a:rPr lang="sv-SE" dirty="0"/>
              <a:t> text + media</a:t>
            </a:r>
            <a:endParaRPr lang="en-US" dirty="0"/>
          </a:p>
        </p:txBody>
      </p:sp>
      <p:pic>
        <p:nvPicPr>
          <p:cNvPr id="13" name="Bildobjekt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600" y="432000"/>
            <a:ext cx="864000" cy="864000"/>
          </a:xfrm>
          <a:prstGeom prst="rect">
            <a:avLst/>
          </a:prstGeom>
        </p:spPr>
      </p:pic>
      <p:cxnSp>
        <p:nvCxnSpPr>
          <p:cNvPr id="14" name="Rak 13"/>
          <p:cNvCxnSpPr/>
          <p:nvPr userDrawn="1"/>
        </p:nvCxnSpPr>
        <p:spPr>
          <a:xfrm>
            <a:off x="604800" y="1567273"/>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19"/>
          <p:cNvCxnSpPr/>
          <p:nvPr userDrawn="1"/>
        </p:nvCxnSpPr>
        <p:spPr>
          <a:xfrm>
            <a:off x="604800" y="6346992"/>
            <a:ext cx="109310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4"/>
          <p:cNvSpPr>
            <a:spLocks noGrp="1"/>
          </p:cNvSpPr>
          <p:nvPr>
            <p:ph type="dt" sz="half" idx="10"/>
          </p:nvPr>
        </p:nvSpPr>
        <p:spPr>
          <a:xfrm>
            <a:off x="604801" y="6431828"/>
            <a:ext cx="821024" cy="163294"/>
          </a:xfrm>
        </p:spPr>
        <p:txBody>
          <a:bodyPr/>
          <a:lstStyle/>
          <a:p>
            <a:endParaRPr lang="sv-SE">
              <a:solidFill>
                <a:prstClr val="black"/>
              </a:solidFill>
            </a:endParaRPr>
          </a:p>
        </p:txBody>
      </p:sp>
      <p:sp>
        <p:nvSpPr>
          <p:cNvPr id="24" name="Slide Number Placeholder 5"/>
          <p:cNvSpPr>
            <a:spLocks noGrp="1"/>
          </p:cNvSpPr>
          <p:nvPr>
            <p:ph type="sldNum" sz="quarter" idx="4"/>
          </p:nvPr>
        </p:nvSpPr>
        <p:spPr>
          <a:xfrm>
            <a:off x="9836640" y="6431828"/>
            <a:ext cx="1728000" cy="163294"/>
          </a:xfrm>
          <a:prstGeom prst="rect">
            <a:avLst/>
          </a:prstGeom>
        </p:spPr>
        <p:txBody>
          <a:bodyPr vert="horz" wrap="none" lIns="0" tIns="0" rIns="0" bIns="0" rtlCol="0" anchor="t"/>
          <a:lstStyle>
            <a:lvl1pPr algn="r">
              <a:defRPr sz="1087">
                <a:solidFill>
                  <a:schemeClr val="tx1"/>
                </a:solidFill>
              </a:defRPr>
            </a:lvl1pPr>
          </a:lstStyle>
          <a:p>
            <a:fld id="{6F67B5D9-DB62-4DEA-AF3E-B11D0AE898D7}" type="slidenum">
              <a:rPr lang="sv-SE" smtClean="0">
                <a:solidFill>
                  <a:prstClr val="black"/>
                </a:solidFill>
              </a:rPr>
              <a:pPr/>
              <a:t>‹#›</a:t>
            </a:fld>
            <a:endParaRPr lang="sv-SE">
              <a:solidFill>
                <a:prstClr val="black"/>
              </a:solidFill>
            </a:endParaRPr>
          </a:p>
        </p:txBody>
      </p:sp>
      <p:sp>
        <p:nvSpPr>
          <p:cNvPr id="25" name="Footer Placeholder 5"/>
          <p:cNvSpPr>
            <a:spLocks noGrp="1"/>
          </p:cNvSpPr>
          <p:nvPr>
            <p:ph type="ftr" sz="quarter" idx="11"/>
          </p:nvPr>
        </p:nvSpPr>
        <p:spPr>
          <a:xfrm>
            <a:off x="1453453" y="6431828"/>
            <a:ext cx="6480000" cy="163294"/>
          </a:xfrm>
        </p:spPr>
        <p:txBody>
          <a:bodyPr/>
          <a:lstStyle/>
          <a:p>
            <a:r>
              <a:rPr lang="sv-SE">
                <a:solidFill>
                  <a:prstClr val="black"/>
                </a:solidFill>
              </a:rPr>
              <a:t>Environmental Footprint in Sweden  I  www.lifecyclecenter.se</a:t>
            </a:r>
            <a:endParaRPr lang="sv-SE" dirty="0">
              <a:solidFill>
                <a:prstClr val="black"/>
              </a:solidFill>
            </a:endParaRPr>
          </a:p>
        </p:txBody>
      </p:sp>
    </p:spTree>
    <p:extLst>
      <p:ext uri="{BB962C8B-B14F-4D97-AF65-F5344CB8AC3E}">
        <p14:creationId xmlns:p14="http://schemas.microsoft.com/office/powerpoint/2010/main" val="42161090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parts with text">
    <p:spTree>
      <p:nvGrpSpPr>
        <p:cNvPr id="1" name=""/>
        <p:cNvGrpSpPr/>
        <p:nvPr/>
      </p:nvGrpSpPr>
      <p:grpSpPr>
        <a:xfrm>
          <a:off x="0" y="0"/>
          <a:ext cx="0" cy="0"/>
          <a:chOff x="0" y="0"/>
          <a:chExt cx="0" cy="0"/>
        </a:xfrm>
      </p:grpSpPr>
      <p:sp>
        <p:nvSpPr>
          <p:cNvPr id="9" name="Content Placeholder 2"/>
          <p:cNvSpPr>
            <a:spLocks noGrp="1"/>
          </p:cNvSpPr>
          <p:nvPr>
            <p:ph sz="half" idx="1" hasCustomPrompt="1"/>
          </p:nvPr>
        </p:nvSpPr>
        <p:spPr>
          <a:xfrm>
            <a:off x="604800" y="1762560"/>
            <a:ext cx="5227200" cy="4147200"/>
          </a:xfrm>
        </p:spPr>
        <p:txBody>
          <a:bodyPr/>
          <a:lstStyle>
            <a:lvl1pPr marL="411480" marR="0" indent="-411480" algn="l" defTabSz="829588" rtl="0" eaLnBrk="1" fontAlgn="auto" latinLnBrk="0" hangingPunct="1">
              <a:lnSpc>
                <a:spcPct val="90000"/>
              </a:lnSpc>
              <a:spcBef>
                <a:spcPts val="906"/>
              </a:spcBef>
              <a:spcAft>
                <a:spcPts val="0"/>
              </a:spcAft>
              <a:buClrTx/>
              <a:buSzTx/>
              <a:buFont typeface="Arial" panose="020B0604020202020204" pitchFamily="34" charset="0"/>
              <a:buChar char="•"/>
              <a:tabLst/>
              <a:defRPr i="0"/>
            </a:lvl1pPr>
            <a:lvl2pPr marL="757693" indent="-342900">
              <a:buFont typeface="Arial" panose="020B0604020202020204" pitchFamily="34" charset="0"/>
              <a:buChar char="•"/>
              <a:defRPr/>
            </a:lvl2pPr>
            <a:lvl3pPr marL="1172488" indent="-342900">
              <a:buFont typeface="Arial" panose="020B0604020202020204" pitchFamily="34" charset="0"/>
              <a:buChar char="•"/>
              <a:defRPr/>
            </a:lvl3pPr>
            <a:lvl4pPr marL="1450121" indent="-205740">
              <a:buFont typeface="Arial" panose="020B0604020202020204" pitchFamily="34" charset="0"/>
              <a:buChar char="•"/>
              <a:defRPr/>
            </a:lvl4pPr>
            <a:lvl5pPr marL="1864914" indent="-205740">
              <a:buFont typeface="Arial" panose="020B0604020202020204" pitchFamily="34" charset="0"/>
              <a:buChar char="•"/>
              <a:defRPr/>
            </a:lvl5pPr>
          </a:lstStyle>
          <a:p>
            <a:pPr marL="207396" marR="0" lvl="0" indent="-207396" algn="l" defTabSz="829588" rtl="0" eaLnBrk="1" fontAlgn="auto" latinLnBrk="0" hangingPunct="1">
              <a:lnSpc>
                <a:spcPct val="90000"/>
              </a:lnSpc>
              <a:spcBef>
                <a:spcPts val="906"/>
              </a:spcBef>
              <a:spcAft>
                <a:spcPts val="0"/>
              </a:spcAft>
              <a:buClrTx/>
              <a:buSzTx/>
              <a:tabLst/>
              <a:defRPr/>
            </a:pPr>
            <a:r>
              <a:rPr lang="en-US" dirty="0"/>
              <a:t>Click here to add bullet list or to insert previously copied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4"/>
          <p:cNvSpPr>
            <a:spLocks noGrp="1"/>
          </p:cNvSpPr>
          <p:nvPr>
            <p:ph type="dt" sz="half" idx="10"/>
          </p:nvPr>
        </p:nvSpPr>
        <p:spPr>
          <a:xfrm>
            <a:off x="604801" y="6431828"/>
            <a:ext cx="821024" cy="163294"/>
          </a:xfrm>
        </p:spPr>
        <p:txBody>
          <a:bodyPr/>
          <a:lstStyle/>
          <a:p>
            <a:endParaRPr lang="sv-SE">
              <a:solidFill>
                <a:prstClr val="black"/>
              </a:solidFill>
            </a:endParaRPr>
          </a:p>
        </p:txBody>
      </p:sp>
      <p:sp>
        <p:nvSpPr>
          <p:cNvPr id="16" name="Slide Number Placeholder 5"/>
          <p:cNvSpPr>
            <a:spLocks noGrp="1"/>
          </p:cNvSpPr>
          <p:nvPr>
            <p:ph type="sldNum" sz="quarter" idx="4"/>
          </p:nvPr>
        </p:nvSpPr>
        <p:spPr>
          <a:xfrm>
            <a:off x="9836640" y="6431828"/>
            <a:ext cx="1728000" cy="163294"/>
          </a:xfrm>
          <a:prstGeom prst="rect">
            <a:avLst/>
          </a:prstGeom>
        </p:spPr>
        <p:txBody>
          <a:bodyPr vert="horz" wrap="none" lIns="0" tIns="0" rIns="0" bIns="0" rtlCol="0" anchor="t"/>
          <a:lstStyle>
            <a:lvl1pPr algn="r">
              <a:defRPr sz="1087">
                <a:solidFill>
                  <a:schemeClr val="tx1"/>
                </a:solidFill>
              </a:defRPr>
            </a:lvl1pPr>
          </a:lstStyle>
          <a:p>
            <a:fld id="{6F67B5D9-DB62-4DEA-AF3E-B11D0AE898D7}" type="slidenum">
              <a:rPr lang="sv-SE" smtClean="0">
                <a:solidFill>
                  <a:prstClr val="black"/>
                </a:solidFill>
              </a:rPr>
              <a:pPr/>
              <a:t>‹#›</a:t>
            </a:fld>
            <a:endParaRPr lang="sv-SE">
              <a:solidFill>
                <a:prstClr val="black"/>
              </a:solidFill>
            </a:endParaRPr>
          </a:p>
        </p:txBody>
      </p:sp>
      <p:cxnSp>
        <p:nvCxnSpPr>
          <p:cNvPr id="17" name="Rak 16"/>
          <p:cNvCxnSpPr/>
          <p:nvPr userDrawn="1"/>
        </p:nvCxnSpPr>
        <p:spPr>
          <a:xfrm>
            <a:off x="604800" y="1567273"/>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17"/>
          <p:cNvCxnSpPr/>
          <p:nvPr userDrawn="1"/>
        </p:nvCxnSpPr>
        <p:spPr>
          <a:xfrm>
            <a:off x="604800" y="6346992"/>
            <a:ext cx="109598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Bildobjekt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713600" y="432000"/>
            <a:ext cx="864000" cy="864000"/>
          </a:xfrm>
          <a:prstGeom prst="rect">
            <a:avLst/>
          </a:prstGeom>
        </p:spPr>
      </p:pic>
      <p:sp>
        <p:nvSpPr>
          <p:cNvPr id="3" name="Platshållare för text 2"/>
          <p:cNvSpPr>
            <a:spLocks noGrp="1"/>
          </p:cNvSpPr>
          <p:nvPr>
            <p:ph type="body" sz="quarter" idx="12" hasCustomPrompt="1"/>
          </p:nvPr>
        </p:nvSpPr>
        <p:spPr>
          <a:xfrm>
            <a:off x="6004559" y="1762560"/>
            <a:ext cx="5227200" cy="4147200"/>
          </a:xfrm>
        </p:spPr>
        <p:txBody>
          <a:bodyPr/>
          <a:lstStyle>
            <a:lvl1pPr marL="411480" indent="-411480">
              <a:buFont typeface="Arial" panose="020B0604020202020204" pitchFamily="34" charset="0"/>
              <a:buChar char="•"/>
              <a:defRPr/>
            </a:lvl1pPr>
            <a:lvl2pPr marL="757693" indent="-342900">
              <a:buFont typeface="Arial" panose="020B0604020202020204" pitchFamily="34" charset="0"/>
              <a:buChar char="•"/>
              <a:defRPr/>
            </a:lvl2pPr>
            <a:lvl3pPr marL="1172488" indent="-342900">
              <a:buFont typeface="Arial" panose="020B0604020202020204" pitchFamily="34" charset="0"/>
              <a:buChar char="•"/>
              <a:defRPr/>
            </a:lvl3pPr>
            <a:lvl4pPr marL="1450121" indent="-205740">
              <a:buFont typeface="Arial" panose="020B0604020202020204" pitchFamily="34" charset="0"/>
              <a:buChar char="•"/>
              <a:defRPr/>
            </a:lvl4pPr>
            <a:lvl5pPr marL="1864914" indent="-205740">
              <a:buFont typeface="Arial" panose="020B0604020202020204" pitchFamily="34" charset="0"/>
              <a:buChar char="•"/>
              <a:defRPr/>
            </a:lvl5pPr>
          </a:lstStyle>
          <a:p>
            <a:pPr lvl="0"/>
            <a:r>
              <a:rPr lang="en-US" dirty="0"/>
              <a:t>Click here to add bullet list or to insert previously copied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Placeholder 1"/>
          <p:cNvSpPr>
            <a:spLocks noGrp="1"/>
          </p:cNvSpPr>
          <p:nvPr>
            <p:ph type="title" hasCustomPrompt="1"/>
          </p:nvPr>
        </p:nvSpPr>
        <p:spPr>
          <a:xfrm>
            <a:off x="604800" y="569219"/>
            <a:ext cx="9663840" cy="777600"/>
          </a:xfrm>
          <a:prstGeom prst="rect">
            <a:avLst/>
          </a:prstGeom>
        </p:spPr>
        <p:txBody>
          <a:bodyPr vert="horz" wrap="none" lIns="0" tIns="0" rIns="0" bIns="0" rtlCol="0" anchor="b">
            <a:noAutofit/>
          </a:bodyPr>
          <a:lstStyle>
            <a:lvl1pPr>
              <a:defRPr baseline="0"/>
            </a:lvl1pPr>
          </a:lstStyle>
          <a:p>
            <a:r>
              <a:rPr lang="sv-SE" dirty="0" err="1"/>
              <a:t>Add</a:t>
            </a:r>
            <a:r>
              <a:rPr lang="sv-SE" dirty="0"/>
              <a:t> </a:t>
            </a:r>
            <a:r>
              <a:rPr lang="sv-SE" dirty="0" err="1"/>
              <a:t>Title</a:t>
            </a:r>
            <a:r>
              <a:rPr lang="sv-SE" dirty="0"/>
              <a:t>, </a:t>
            </a:r>
            <a:r>
              <a:rPr lang="sv-SE" dirty="0" err="1"/>
              <a:t>slide</a:t>
            </a:r>
            <a:r>
              <a:rPr lang="sv-SE" dirty="0"/>
              <a:t> </a:t>
            </a:r>
            <a:r>
              <a:rPr lang="sv-SE" dirty="0" err="1"/>
              <a:t>with</a:t>
            </a:r>
            <a:r>
              <a:rPr lang="sv-SE" dirty="0"/>
              <a:t> </a:t>
            </a:r>
            <a:r>
              <a:rPr lang="sv-SE" dirty="0" err="1"/>
              <a:t>two</a:t>
            </a:r>
            <a:r>
              <a:rPr lang="sv-SE" dirty="0"/>
              <a:t> parts </a:t>
            </a:r>
            <a:r>
              <a:rPr lang="sv-SE" dirty="0" err="1"/>
              <a:t>of</a:t>
            </a:r>
            <a:r>
              <a:rPr lang="sv-SE" dirty="0"/>
              <a:t> text</a:t>
            </a:r>
            <a:endParaRPr lang="en-US" dirty="0"/>
          </a:p>
        </p:txBody>
      </p:sp>
      <p:sp>
        <p:nvSpPr>
          <p:cNvPr id="20" name="Footer Placeholder 5"/>
          <p:cNvSpPr>
            <a:spLocks noGrp="1"/>
          </p:cNvSpPr>
          <p:nvPr>
            <p:ph type="ftr" sz="quarter" idx="11"/>
          </p:nvPr>
        </p:nvSpPr>
        <p:spPr>
          <a:xfrm>
            <a:off x="1453453" y="6431828"/>
            <a:ext cx="6480000" cy="163294"/>
          </a:xfrm>
        </p:spPr>
        <p:txBody>
          <a:bodyPr/>
          <a:lstStyle/>
          <a:p>
            <a:r>
              <a:rPr lang="sv-SE">
                <a:solidFill>
                  <a:prstClr val="black"/>
                </a:solidFill>
              </a:rPr>
              <a:t>Environmental Footprint in Sweden  I  www.lifecyclecenter.se</a:t>
            </a:r>
            <a:endParaRPr lang="sv-SE" dirty="0">
              <a:solidFill>
                <a:prstClr val="black"/>
              </a:solidFill>
            </a:endParaRPr>
          </a:p>
        </p:txBody>
      </p:sp>
    </p:spTree>
    <p:extLst>
      <p:ext uri="{BB962C8B-B14F-4D97-AF65-F5344CB8AC3E}">
        <p14:creationId xmlns:p14="http://schemas.microsoft.com/office/powerpoint/2010/main" val="28566007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5476" y="6341339"/>
            <a:ext cx="688621" cy="516661"/>
          </a:xfrm>
        </p:spPr>
        <p:txBody>
          <a:bodyPr/>
          <a:lstStyle>
            <a:lvl1pPr algn="l">
              <a:defRPr>
                <a:latin typeface="+mj-lt"/>
              </a:defRPr>
            </a:lvl1pPr>
          </a:lstStyle>
          <a:p>
            <a:fld id="{9307E979-78D9-E84E-8946-C0E6D7E6D43D}" type="slidenum">
              <a:rPr lang="en-US" smtClean="0">
                <a:solidFill>
                  <a:srgbClr val="333333">
                    <a:tint val="75000"/>
                  </a:srgbClr>
                </a:solidFill>
              </a:rPr>
              <a:pPr/>
              <a:t>‹#›</a:t>
            </a:fld>
            <a:endParaRPr lang="en-US">
              <a:solidFill>
                <a:srgbClr val="333333">
                  <a:tint val="75000"/>
                </a:srgbClr>
              </a:solidFill>
            </a:endParaRPr>
          </a:p>
        </p:txBody>
      </p:sp>
      <p:sp>
        <p:nvSpPr>
          <p:cNvPr id="7" name="Rectangle 6">
            <a:extLst>
              <a:ext uri="{FF2B5EF4-FFF2-40B4-BE49-F238E27FC236}">
                <a16:creationId xmlns:a16="http://schemas.microsoft.com/office/drawing/2014/main" id="{1DA5B2D0-2262-43EF-8066-F7D64996707E}"/>
              </a:ext>
            </a:extLst>
          </p:cNvPr>
          <p:cNvSpPr/>
          <p:nvPr/>
        </p:nvSpPr>
        <p:spPr>
          <a:xfrm>
            <a:off x="1" y="1411111"/>
            <a:ext cx="8816623" cy="4143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sv-SE" sz="2400">
              <a:solidFill>
                <a:srgbClr val="FFFFFF"/>
              </a:solidFill>
            </a:endParaRPr>
          </a:p>
        </p:txBody>
      </p:sp>
      <p:sp>
        <p:nvSpPr>
          <p:cNvPr id="2" name="Title 1"/>
          <p:cNvSpPr>
            <a:spLocks noGrp="1"/>
          </p:cNvSpPr>
          <p:nvPr>
            <p:ph type="ctrTitle"/>
          </p:nvPr>
        </p:nvSpPr>
        <p:spPr>
          <a:xfrm>
            <a:off x="824098" y="1686807"/>
            <a:ext cx="7676436" cy="2387600"/>
          </a:xfrm>
        </p:spPr>
        <p:txBody>
          <a:bodyPr anchor="b"/>
          <a:lstStyle>
            <a:lvl1pPr algn="l">
              <a:defRPr sz="6000" b="1"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24098" y="4256788"/>
            <a:ext cx="7676436" cy="1150593"/>
          </a:xfrm>
        </p:spPr>
        <p:txBody>
          <a:bodyPr/>
          <a:lstStyle>
            <a:lvl1pPr marL="0" indent="0" algn="l">
              <a:buNone/>
              <a:defRPr sz="2400" b="0" i="1" cap="none" spc="0">
                <a:ln w="0"/>
                <a:solidFill>
                  <a:schemeClr val="tx2"/>
                </a:solidFill>
                <a:effectLst>
                  <a:outerShdw blurRad="38100" dist="19050" dir="2700000" algn="tl" rotWithShape="0">
                    <a:schemeClr val="dk1">
                      <a:alpha val="40000"/>
                    </a:schemeClr>
                  </a:outerShdw>
                </a:effectLst>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4378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688515"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688515"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6167"/>
            <a:ext cx="2743200" cy="365125"/>
          </a:xfrm>
          <a:prstGeom prst="rect">
            <a:avLst/>
          </a:prstGeom>
        </p:spPr>
        <p:txBody>
          <a:bodyPr/>
          <a:lstStyle>
            <a:lvl1pPr>
              <a:defRPr sz="1000">
                <a:latin typeface="+mj-lt"/>
              </a:defRPr>
            </a:lvl1pPr>
          </a:lstStyle>
          <a:p>
            <a:pPr defTabSz="914400"/>
            <a:endParaRPr lang="en-US" dirty="0">
              <a:solidFill>
                <a:srgbClr val="333333"/>
              </a:solidFill>
            </a:endParaRPr>
          </a:p>
        </p:txBody>
      </p:sp>
      <p:sp>
        <p:nvSpPr>
          <p:cNvPr id="5" name="Footer Placeholder 4"/>
          <p:cNvSpPr>
            <a:spLocks noGrp="1"/>
          </p:cNvSpPr>
          <p:nvPr>
            <p:ph type="ftr" sz="quarter" idx="11"/>
          </p:nvPr>
        </p:nvSpPr>
        <p:spPr>
          <a:xfrm>
            <a:off x="5859551" y="6420359"/>
            <a:ext cx="5667164" cy="365125"/>
          </a:xfrm>
          <a:prstGeom prst="rect">
            <a:avLst/>
          </a:prstGeom>
        </p:spPr>
        <p:txBody>
          <a:bodyPr/>
          <a:lstStyle>
            <a:lvl1pPr algn="r">
              <a:defRPr sz="1000">
                <a:latin typeface="+mj-lt"/>
              </a:defRPr>
            </a:lvl1pPr>
          </a:lstStyle>
          <a:p>
            <a:r>
              <a:rPr lang="en-US">
                <a:solidFill>
                  <a:srgbClr val="333333"/>
                </a:solidFill>
              </a:rPr>
              <a:t>Environmental Footprint in Sweden  I  www.lifecyclecenter.se</a:t>
            </a:r>
          </a:p>
        </p:txBody>
      </p:sp>
      <p:sp>
        <p:nvSpPr>
          <p:cNvPr id="6" name="Slide Number Placeholder 5"/>
          <p:cNvSpPr>
            <a:spLocks noGrp="1"/>
          </p:cNvSpPr>
          <p:nvPr>
            <p:ph type="sldNum" sz="quarter" idx="12"/>
          </p:nvPr>
        </p:nvSpPr>
        <p:spPr/>
        <p:txBody>
          <a:bodyPr/>
          <a:lstStyle/>
          <a:p>
            <a:fld id="{9307E979-78D9-E84E-8946-C0E6D7E6D43D}" type="slidenum">
              <a:rPr lang="en-US" smtClean="0">
                <a:solidFill>
                  <a:srgbClr val="333333">
                    <a:tint val="75000"/>
                  </a:srgbClr>
                </a:solidFill>
              </a:rPr>
              <a:pPr/>
              <a:t>‹#›</a:t>
            </a:fld>
            <a:endParaRPr lang="en-US" dirty="0">
              <a:solidFill>
                <a:srgbClr val="333333">
                  <a:tint val="75000"/>
                </a:srgbClr>
              </a:solidFill>
            </a:endParaRPr>
          </a:p>
        </p:txBody>
      </p:sp>
      <p:pic>
        <p:nvPicPr>
          <p:cNvPr id="7" name="Picture 6">
            <a:extLst>
              <a:ext uri="{FF2B5EF4-FFF2-40B4-BE49-F238E27FC236}">
                <a16:creationId xmlns:a16="http://schemas.microsoft.com/office/drawing/2014/main" id="{09160EC8-1BFC-4345-BCB4-EF9972CB72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988800" y="7215"/>
            <a:ext cx="203201" cy="6858000"/>
          </a:xfrm>
          <a:prstGeom prst="rect">
            <a:avLst/>
          </a:prstGeom>
        </p:spPr>
      </p:pic>
    </p:spTree>
    <p:extLst>
      <p:ext uri="{BB962C8B-B14F-4D97-AF65-F5344CB8AC3E}">
        <p14:creationId xmlns:p14="http://schemas.microsoft.com/office/powerpoint/2010/main" val="15022609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b="1"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696177"/>
            <a:ext cx="10515600" cy="1393473"/>
          </a:xfrm>
        </p:spPr>
        <p:txBody>
          <a:bodyPr/>
          <a:lstStyle>
            <a:lvl1pPr marL="0" indent="0">
              <a:buNone/>
              <a:defRPr sz="2400" i="1">
                <a:solidFill>
                  <a:schemeClr val="tx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230013" y="6313662"/>
            <a:ext cx="601839" cy="441501"/>
          </a:xfrm>
        </p:spPr>
        <p:txBody>
          <a:bodyPr/>
          <a:lstStyle>
            <a:lvl1pPr algn="l">
              <a:defRPr/>
            </a:lvl1pPr>
          </a:lstStyle>
          <a:p>
            <a:fld id="{9307E979-78D9-E84E-8946-C0E6D7E6D43D}" type="slidenum">
              <a:rPr lang="en-US" smtClean="0">
                <a:solidFill>
                  <a:srgbClr val="333333">
                    <a:tint val="75000"/>
                  </a:srgbClr>
                </a:solidFill>
              </a:rPr>
              <a:pPr/>
              <a:t>‹#›</a:t>
            </a:fld>
            <a:endParaRPr lang="en-US">
              <a:solidFill>
                <a:srgbClr val="333333">
                  <a:tint val="75000"/>
                </a:srgbClr>
              </a:solidFill>
            </a:endParaRPr>
          </a:p>
        </p:txBody>
      </p:sp>
      <p:sp>
        <p:nvSpPr>
          <p:cNvPr id="5" name="Footer Placeholder 4">
            <a:extLst>
              <a:ext uri="{FF2B5EF4-FFF2-40B4-BE49-F238E27FC236}">
                <a16:creationId xmlns:a16="http://schemas.microsoft.com/office/drawing/2014/main" id="{0C7B1630-FD6C-43F0-A783-A5C7DC4BA183}"/>
              </a:ext>
            </a:extLst>
          </p:cNvPr>
          <p:cNvSpPr>
            <a:spLocks noGrp="1"/>
          </p:cNvSpPr>
          <p:nvPr>
            <p:ph type="ftr" sz="quarter" idx="11"/>
          </p:nvPr>
        </p:nvSpPr>
        <p:spPr>
          <a:xfrm>
            <a:off x="7232651" y="6351849"/>
            <a:ext cx="4114800" cy="365125"/>
          </a:xfrm>
          <a:prstGeom prst="rect">
            <a:avLst/>
          </a:prstGeom>
        </p:spPr>
        <p:txBody>
          <a:bodyPr/>
          <a:lstStyle>
            <a:lvl1pPr algn="r">
              <a:defRPr sz="1000">
                <a:latin typeface="+mj-lt"/>
              </a:defRPr>
            </a:lvl1pPr>
          </a:lstStyle>
          <a:p>
            <a:r>
              <a:rPr lang="en-US">
                <a:solidFill>
                  <a:srgbClr val="333333"/>
                </a:solidFill>
              </a:rPr>
              <a:t>Environmental Footprint in Sweden  I  www.lifecyclecenter.se</a:t>
            </a:r>
          </a:p>
        </p:txBody>
      </p:sp>
    </p:spTree>
    <p:extLst>
      <p:ext uri="{BB962C8B-B14F-4D97-AF65-F5344CB8AC3E}">
        <p14:creationId xmlns:p14="http://schemas.microsoft.com/office/powerpoint/2010/main" val="3814486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cap="all"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cap="all"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24177" y="6356350"/>
            <a:ext cx="471312" cy="501649"/>
          </a:xfrm>
        </p:spPr>
        <p:txBody>
          <a:bodyPr/>
          <a:lstStyle/>
          <a:p>
            <a:fld id="{5C4B54F9-0DD5-4B6B-B6F5-D3A74ED86E25}" type="slidenum">
              <a:rPr lang="sv-SE" smtClean="0"/>
              <a:t>‹#›</a:t>
            </a:fld>
            <a:endParaRPr lang="sv-SE"/>
          </a:p>
        </p:txBody>
      </p:sp>
      <p:sp>
        <p:nvSpPr>
          <p:cNvPr id="8" name="Footer Placeholder 4">
            <a:extLst>
              <a:ext uri="{FF2B5EF4-FFF2-40B4-BE49-F238E27FC236}">
                <a16:creationId xmlns:a16="http://schemas.microsoft.com/office/drawing/2014/main" id="{037EF5BF-F814-46CB-86D8-11D54175F797}"/>
              </a:ext>
            </a:extLst>
          </p:cNvPr>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34202772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24177" y="6356350"/>
            <a:ext cx="714023" cy="501649"/>
          </a:xfrm>
        </p:spPr>
        <p:txBody>
          <a:bodyPr/>
          <a:lstStyle/>
          <a:p>
            <a:fld id="{9307E979-78D9-E84E-8946-C0E6D7E6D43D}" type="slidenum">
              <a:rPr lang="en-US" smtClean="0">
                <a:solidFill>
                  <a:srgbClr val="333333">
                    <a:tint val="75000"/>
                  </a:srgbClr>
                </a:solidFill>
              </a:rPr>
              <a:pPr/>
              <a:t>‹#›</a:t>
            </a:fld>
            <a:endParaRPr lang="en-US">
              <a:solidFill>
                <a:srgbClr val="333333">
                  <a:tint val="75000"/>
                </a:srgbClr>
              </a:solidFill>
            </a:endParaRPr>
          </a:p>
        </p:txBody>
      </p:sp>
      <p:sp>
        <p:nvSpPr>
          <p:cNvPr id="8" name="Footer Placeholder 4">
            <a:extLst>
              <a:ext uri="{FF2B5EF4-FFF2-40B4-BE49-F238E27FC236}">
                <a16:creationId xmlns:a16="http://schemas.microsoft.com/office/drawing/2014/main" id="{C3B06253-1BB1-4A94-9CB0-4D5B64246E9A}"/>
              </a:ext>
            </a:extLst>
          </p:cNvPr>
          <p:cNvSpPr txBox="1">
            <a:spLocks/>
          </p:cNvSpPr>
          <p:nvPr/>
        </p:nvSpPr>
        <p:spPr>
          <a:xfrm>
            <a:off x="7239000" y="6424611"/>
            <a:ext cx="4114800" cy="365125"/>
          </a:xfrm>
          <a:prstGeom prst="rect">
            <a:avLst/>
          </a:prstGeom>
        </p:spPr>
        <p:txBody>
          <a:bodyPr/>
          <a:lstStyle>
            <a:defPPr>
              <a:defRPr lang="en-US"/>
            </a:defPPr>
            <a:lvl1pPr marL="0" algn="r" defTabSz="457200" rtl="0" eaLnBrk="1" latinLnBrk="0" hangingPunct="1">
              <a:defRPr sz="10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dirty="0">
                <a:solidFill>
                  <a:srgbClr val="333333"/>
                </a:solidFill>
              </a:rPr>
              <a:t>www.lifecyclecenter.se</a:t>
            </a:r>
          </a:p>
          <a:p>
            <a:endParaRPr lang="sv-SE" dirty="0">
              <a:solidFill>
                <a:srgbClr val="333333"/>
              </a:solidFill>
            </a:endParaRPr>
          </a:p>
        </p:txBody>
      </p:sp>
      <p:pic>
        <p:nvPicPr>
          <p:cNvPr id="9" name="Picture 8">
            <a:extLst>
              <a:ext uri="{FF2B5EF4-FFF2-40B4-BE49-F238E27FC236}">
                <a16:creationId xmlns:a16="http://schemas.microsoft.com/office/drawing/2014/main" id="{B67485F1-375F-4D14-B983-E43443F7F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9509" y="7215"/>
            <a:ext cx="332492" cy="6858000"/>
          </a:xfrm>
          <a:prstGeom prst="rect">
            <a:avLst/>
          </a:prstGeom>
        </p:spPr>
      </p:pic>
    </p:spTree>
    <p:extLst>
      <p:ext uri="{BB962C8B-B14F-4D97-AF65-F5344CB8AC3E}">
        <p14:creationId xmlns:p14="http://schemas.microsoft.com/office/powerpoint/2010/main" val="19914235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24177" y="6356350"/>
            <a:ext cx="714023" cy="501649"/>
          </a:xfrm>
        </p:spPr>
        <p:txBody>
          <a:bodyPr/>
          <a:lstStyle/>
          <a:p>
            <a:fld id="{9307E979-78D9-E84E-8946-C0E6D7E6D43D}" type="slidenum">
              <a:rPr lang="en-US" smtClean="0">
                <a:solidFill>
                  <a:srgbClr val="333333">
                    <a:tint val="75000"/>
                  </a:srgbClr>
                </a:solidFill>
              </a:rPr>
              <a:pPr/>
              <a:t>‹#›</a:t>
            </a:fld>
            <a:endParaRPr lang="en-US">
              <a:solidFill>
                <a:srgbClr val="333333">
                  <a:tint val="75000"/>
                </a:srgbClr>
              </a:solidFill>
            </a:endParaRPr>
          </a:p>
        </p:txBody>
      </p:sp>
      <p:sp>
        <p:nvSpPr>
          <p:cNvPr id="4" name="Footer Placeholder 4">
            <a:extLst>
              <a:ext uri="{FF2B5EF4-FFF2-40B4-BE49-F238E27FC236}">
                <a16:creationId xmlns:a16="http://schemas.microsoft.com/office/drawing/2014/main" id="{03DD6542-51E3-42D7-BAF8-E62010E45F4B}"/>
              </a:ext>
            </a:extLst>
          </p:cNvPr>
          <p:cNvSpPr>
            <a:spLocks noGrp="1"/>
          </p:cNvSpPr>
          <p:nvPr>
            <p:ph type="ftr" sz="quarter" idx="11"/>
          </p:nvPr>
        </p:nvSpPr>
        <p:spPr>
          <a:xfrm>
            <a:off x="7239000" y="6356350"/>
            <a:ext cx="4114800" cy="365125"/>
          </a:xfrm>
          <a:prstGeom prst="rect">
            <a:avLst/>
          </a:prstGeom>
        </p:spPr>
        <p:txBody>
          <a:bodyPr/>
          <a:lstStyle>
            <a:lvl1pPr algn="r">
              <a:defRPr sz="1000">
                <a:latin typeface="+mj-lt"/>
              </a:defRPr>
            </a:lvl1pPr>
          </a:lstStyle>
          <a:p>
            <a:r>
              <a:rPr lang="en-US">
                <a:solidFill>
                  <a:srgbClr val="333333"/>
                </a:solidFill>
              </a:rPr>
              <a:t>Environmental Footprint in Sweden  I  www.lifecyclecenter.se</a:t>
            </a:r>
          </a:p>
        </p:txBody>
      </p:sp>
    </p:spTree>
    <p:extLst>
      <p:ext uri="{BB962C8B-B14F-4D97-AF65-F5344CB8AC3E}">
        <p14:creationId xmlns:p14="http://schemas.microsoft.com/office/powerpoint/2010/main" val="22211469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450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7567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163734" y="1"/>
            <a:ext cx="6028265" cy="6857999"/>
          </a:xfrm>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7" y="2057401"/>
            <a:ext cx="43756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212019" y="6299905"/>
            <a:ext cx="627768" cy="416984"/>
          </a:xfrm>
        </p:spPr>
        <p:txBody>
          <a:bodyPr/>
          <a:lstStyle>
            <a:lvl1pPr algn="l">
              <a:defRPr/>
            </a:lvl1pPr>
          </a:lstStyle>
          <a:p>
            <a:fld id="{9307E979-78D9-E84E-8946-C0E6D7E6D43D}" type="slidenum">
              <a:rPr lang="en-US" smtClean="0">
                <a:solidFill>
                  <a:srgbClr val="333333">
                    <a:tint val="75000"/>
                  </a:srgbClr>
                </a:solidFill>
              </a:rPr>
              <a:pPr/>
              <a:t>‹#›</a:t>
            </a:fld>
            <a:endParaRPr lang="en-US">
              <a:solidFill>
                <a:srgbClr val="333333">
                  <a:tint val="75000"/>
                </a:srgbClr>
              </a:solidFill>
            </a:endParaRPr>
          </a:p>
        </p:txBody>
      </p:sp>
      <p:sp>
        <p:nvSpPr>
          <p:cNvPr id="6" name="Footer Placeholder 4">
            <a:extLst>
              <a:ext uri="{FF2B5EF4-FFF2-40B4-BE49-F238E27FC236}">
                <a16:creationId xmlns:a16="http://schemas.microsoft.com/office/drawing/2014/main" id="{B2CBF33B-68BF-4D10-A94F-169CBDF4F2F3}"/>
              </a:ext>
            </a:extLst>
          </p:cNvPr>
          <p:cNvSpPr>
            <a:spLocks noGrp="1"/>
          </p:cNvSpPr>
          <p:nvPr>
            <p:ph type="ftr" sz="quarter" idx="11"/>
          </p:nvPr>
        </p:nvSpPr>
        <p:spPr>
          <a:xfrm>
            <a:off x="1788055" y="6351764"/>
            <a:ext cx="4114800" cy="365125"/>
          </a:xfrm>
          <a:prstGeom prst="rect">
            <a:avLst/>
          </a:prstGeom>
        </p:spPr>
        <p:txBody>
          <a:bodyPr/>
          <a:lstStyle>
            <a:lvl1pPr algn="r">
              <a:defRPr sz="1000">
                <a:latin typeface="+mj-lt"/>
              </a:defRPr>
            </a:lvl1pPr>
          </a:lstStyle>
          <a:p>
            <a:r>
              <a:rPr lang="en-US">
                <a:solidFill>
                  <a:srgbClr val="333333"/>
                </a:solidFill>
              </a:rPr>
              <a:t>Environmental Footprint in Sweden  I  www.lifecyclecenter.se</a:t>
            </a:r>
          </a:p>
        </p:txBody>
      </p:sp>
    </p:spTree>
    <p:extLst>
      <p:ext uri="{BB962C8B-B14F-4D97-AF65-F5344CB8AC3E}">
        <p14:creationId xmlns:p14="http://schemas.microsoft.com/office/powerpoint/2010/main" val="635900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2" name="Slide Number Placeholder 21"/>
          <p:cNvSpPr>
            <a:spLocks noGrp="1"/>
          </p:cNvSpPr>
          <p:nvPr>
            <p:ph type="sldNum" sz="quarter" idx="12"/>
          </p:nvPr>
        </p:nvSpPr>
        <p:spPr>
          <a:xfrm>
            <a:off x="110974" y="6322482"/>
            <a:ext cx="730956" cy="439561"/>
          </a:xfrm>
        </p:spPr>
        <p:txBody>
          <a:bodyPr/>
          <a:lstStyle/>
          <a:p>
            <a:fld id="{9307E979-78D9-E84E-8946-C0E6D7E6D43D}" type="slidenum">
              <a:rPr lang="en-US" smtClean="0">
                <a:solidFill>
                  <a:srgbClr val="333333">
                    <a:tint val="75000"/>
                  </a:srgbClr>
                </a:solidFill>
              </a:rPr>
              <a:pPr/>
              <a:t>‹#›</a:t>
            </a:fld>
            <a:endParaRPr lang="en-US">
              <a:solidFill>
                <a:srgbClr val="333333">
                  <a:tint val="75000"/>
                </a:srgbClr>
              </a:solidFill>
            </a:endParaRPr>
          </a:p>
        </p:txBody>
      </p:sp>
      <p:sp>
        <p:nvSpPr>
          <p:cNvPr id="24" name="Picture Placeholder 23"/>
          <p:cNvSpPr>
            <a:spLocks noGrp="1"/>
          </p:cNvSpPr>
          <p:nvPr>
            <p:ph type="pic" sz="quarter" idx="13"/>
          </p:nvPr>
        </p:nvSpPr>
        <p:spPr>
          <a:xfrm>
            <a:off x="702229" y="626270"/>
            <a:ext cx="3657600" cy="808039"/>
          </a:xfrm>
        </p:spPr>
        <p:txBody>
          <a:bodyPr/>
          <a:lstStyle>
            <a:lvl1pPr>
              <a:defRPr/>
            </a:lvl1pPr>
          </a:lstStyle>
          <a:p>
            <a:r>
              <a:rPr lang="en-US"/>
              <a:t>Click icon to add picture</a:t>
            </a:r>
            <a:endParaRPr lang="sv-SE" dirty="0"/>
          </a:p>
        </p:txBody>
      </p:sp>
      <p:sp>
        <p:nvSpPr>
          <p:cNvPr id="6" name="Footer Placeholder 4">
            <a:extLst>
              <a:ext uri="{FF2B5EF4-FFF2-40B4-BE49-F238E27FC236}">
                <a16:creationId xmlns:a16="http://schemas.microsoft.com/office/drawing/2014/main" id="{56CF55E0-6109-46C6-A884-BFFAF27E0494}"/>
              </a:ext>
            </a:extLst>
          </p:cNvPr>
          <p:cNvSpPr>
            <a:spLocks noGrp="1"/>
          </p:cNvSpPr>
          <p:nvPr>
            <p:ph type="ftr" sz="quarter" idx="11"/>
          </p:nvPr>
        </p:nvSpPr>
        <p:spPr>
          <a:xfrm>
            <a:off x="6553200" y="6322482"/>
            <a:ext cx="4114800" cy="365125"/>
          </a:xfrm>
          <a:prstGeom prst="rect">
            <a:avLst/>
          </a:prstGeom>
        </p:spPr>
        <p:txBody>
          <a:bodyPr/>
          <a:lstStyle>
            <a:lvl1pPr algn="r">
              <a:defRPr sz="900">
                <a:latin typeface="+mj-lt"/>
              </a:defRPr>
            </a:lvl1pPr>
          </a:lstStyle>
          <a:p>
            <a:r>
              <a:rPr lang="en-US">
                <a:solidFill>
                  <a:srgbClr val="333333"/>
                </a:solidFill>
              </a:rPr>
              <a:t>Environmental Footprint in Sweden  I  www.lifecyclecenter.se</a:t>
            </a:r>
          </a:p>
        </p:txBody>
      </p:sp>
    </p:spTree>
    <p:extLst>
      <p:ext uri="{BB962C8B-B14F-4D97-AF65-F5344CB8AC3E}">
        <p14:creationId xmlns:p14="http://schemas.microsoft.com/office/powerpoint/2010/main" val="2879855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914400" y="3838333"/>
            <a:ext cx="70252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528" name="Shape 528"/>
          <p:cNvSpPr txBox="1">
            <a:spLocks noGrp="1"/>
          </p:cNvSpPr>
          <p:nvPr>
            <p:ph type="subTitle" idx="1"/>
          </p:nvPr>
        </p:nvSpPr>
        <p:spPr>
          <a:xfrm>
            <a:off x="914400" y="5310740"/>
            <a:ext cx="7025200" cy="10464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chemeClr val="accent2"/>
                </a:solidFill>
              </a:defRPr>
            </a:lvl1pPr>
            <a:lvl2pPr lvl="1" rtl="0">
              <a:spcBef>
                <a:spcPts val="0"/>
              </a:spcBef>
              <a:spcAft>
                <a:spcPts val="0"/>
              </a:spcAft>
              <a:buClr>
                <a:srgbClr val="80BFB7"/>
              </a:buClr>
              <a:buSzPts val="3000"/>
              <a:buNone/>
              <a:defRPr sz="4000">
                <a:solidFill>
                  <a:srgbClr val="80BFB7"/>
                </a:solidFill>
              </a:defRPr>
            </a:lvl2pPr>
            <a:lvl3pPr lvl="2" rtl="0">
              <a:spcBef>
                <a:spcPts val="0"/>
              </a:spcBef>
              <a:spcAft>
                <a:spcPts val="0"/>
              </a:spcAft>
              <a:buClr>
                <a:srgbClr val="80BFB7"/>
              </a:buClr>
              <a:buSzPts val="3000"/>
              <a:buNone/>
              <a:defRPr sz="4000">
                <a:solidFill>
                  <a:srgbClr val="80BFB7"/>
                </a:solidFill>
              </a:defRPr>
            </a:lvl3pPr>
            <a:lvl4pPr lvl="3" rtl="0">
              <a:spcBef>
                <a:spcPts val="0"/>
              </a:spcBef>
              <a:spcAft>
                <a:spcPts val="0"/>
              </a:spcAft>
              <a:buClr>
                <a:srgbClr val="80BFB7"/>
              </a:buClr>
              <a:buSzPts val="3000"/>
              <a:buNone/>
              <a:defRPr sz="4000">
                <a:solidFill>
                  <a:srgbClr val="80BFB7"/>
                </a:solidFill>
              </a:defRPr>
            </a:lvl4pPr>
            <a:lvl5pPr lvl="4" rtl="0">
              <a:spcBef>
                <a:spcPts val="0"/>
              </a:spcBef>
              <a:spcAft>
                <a:spcPts val="0"/>
              </a:spcAft>
              <a:buClr>
                <a:srgbClr val="80BFB7"/>
              </a:buClr>
              <a:buSzPts val="3000"/>
              <a:buNone/>
              <a:defRPr sz="4000">
                <a:solidFill>
                  <a:srgbClr val="80BFB7"/>
                </a:solidFill>
              </a:defRPr>
            </a:lvl5pPr>
            <a:lvl6pPr lvl="5" rtl="0">
              <a:spcBef>
                <a:spcPts val="0"/>
              </a:spcBef>
              <a:spcAft>
                <a:spcPts val="0"/>
              </a:spcAft>
              <a:buClr>
                <a:srgbClr val="80BFB7"/>
              </a:buClr>
              <a:buSzPts val="3000"/>
              <a:buNone/>
              <a:defRPr sz="4000">
                <a:solidFill>
                  <a:srgbClr val="80BFB7"/>
                </a:solidFill>
              </a:defRPr>
            </a:lvl6pPr>
            <a:lvl7pPr lvl="6" rtl="0">
              <a:spcBef>
                <a:spcPts val="0"/>
              </a:spcBef>
              <a:spcAft>
                <a:spcPts val="0"/>
              </a:spcAft>
              <a:buClr>
                <a:srgbClr val="80BFB7"/>
              </a:buClr>
              <a:buSzPts val="3000"/>
              <a:buNone/>
              <a:defRPr sz="4000">
                <a:solidFill>
                  <a:srgbClr val="80BFB7"/>
                </a:solidFill>
              </a:defRPr>
            </a:lvl7pPr>
            <a:lvl8pPr lvl="7" rtl="0">
              <a:spcBef>
                <a:spcPts val="0"/>
              </a:spcBef>
              <a:spcAft>
                <a:spcPts val="0"/>
              </a:spcAft>
              <a:buClr>
                <a:srgbClr val="80BFB7"/>
              </a:buClr>
              <a:buSzPts val="3000"/>
              <a:buNone/>
              <a:defRPr sz="4000">
                <a:solidFill>
                  <a:srgbClr val="80BFB7"/>
                </a:solidFill>
              </a:defRPr>
            </a:lvl8pPr>
            <a:lvl9pPr lvl="8" rtl="0">
              <a:spcBef>
                <a:spcPts val="0"/>
              </a:spcBef>
              <a:spcAft>
                <a:spcPts val="0"/>
              </a:spcAft>
              <a:buClr>
                <a:srgbClr val="80BFB7"/>
              </a:buClr>
              <a:buSzPts val="3000"/>
              <a:buNone/>
              <a:defRPr sz="4000">
                <a:solidFill>
                  <a:srgbClr val="80BFB7"/>
                </a:solidFill>
              </a:defRPr>
            </a:lvl9pPr>
          </a:lstStyle>
          <a:p>
            <a:r>
              <a:rPr lang="en-US"/>
              <a:t>Click to edit Master subtitle style</a:t>
            </a:r>
            <a:endParaRPr dirty="0"/>
          </a:p>
        </p:txBody>
      </p:sp>
      <p:pic>
        <p:nvPicPr>
          <p:cNvPr id="3" name="Picture 2">
            <a:extLst>
              <a:ext uri="{FF2B5EF4-FFF2-40B4-BE49-F238E27FC236}">
                <a16:creationId xmlns:a16="http://schemas.microsoft.com/office/drawing/2014/main" id="{D9E64B54-C062-41D8-AE76-A81873010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9197" y="7215"/>
            <a:ext cx="332492" cy="6858000"/>
          </a:xfrm>
          <a:prstGeom prst="rect">
            <a:avLst/>
          </a:prstGeom>
        </p:spPr>
      </p:pic>
      <p:pic>
        <p:nvPicPr>
          <p:cNvPr id="5" name="Picture 4">
            <a:extLst>
              <a:ext uri="{FF2B5EF4-FFF2-40B4-BE49-F238E27FC236}">
                <a16:creationId xmlns:a16="http://schemas.microsoft.com/office/drawing/2014/main" id="{8897E38E-D336-4687-A6C0-2FF5A5DB0AD5}"/>
              </a:ext>
            </a:extLst>
          </p:cNvPr>
          <p:cNvPicPr>
            <a:picLocks noChangeAspect="1"/>
          </p:cNvPicPr>
          <p:nvPr/>
        </p:nvPicPr>
        <p:blipFill>
          <a:blip r:embed="rId3"/>
          <a:stretch>
            <a:fillRect/>
          </a:stretch>
        </p:blipFill>
        <p:spPr>
          <a:xfrm>
            <a:off x="10160000" y="7215"/>
            <a:ext cx="2032001" cy="6858000"/>
          </a:xfrm>
          <a:prstGeom prst="rect">
            <a:avLst/>
          </a:prstGeom>
        </p:spPr>
      </p:pic>
      <p:sp>
        <p:nvSpPr>
          <p:cNvPr id="6" name="Footer Placeholder 4">
            <a:extLst>
              <a:ext uri="{FF2B5EF4-FFF2-40B4-BE49-F238E27FC236}">
                <a16:creationId xmlns:a16="http://schemas.microsoft.com/office/drawing/2014/main" id="{D4704E4B-AD63-4D33-BFFA-DA3766875E76}"/>
              </a:ext>
            </a:extLst>
          </p:cNvPr>
          <p:cNvSpPr>
            <a:spLocks noGrp="1"/>
          </p:cNvSpPr>
          <p:nvPr>
            <p:ph type="ftr" sz="quarter" idx="11"/>
          </p:nvPr>
        </p:nvSpPr>
        <p:spPr>
          <a:xfrm>
            <a:off x="5787032" y="6357140"/>
            <a:ext cx="4114800" cy="365125"/>
          </a:xfrm>
          <a:prstGeom prst="rect">
            <a:avLst/>
          </a:prstGeom>
        </p:spPr>
        <p:txBody>
          <a:bodyPr/>
          <a:lstStyle>
            <a:lvl1pPr algn="r">
              <a:defRPr sz="1000">
                <a:latin typeface="+mj-lt"/>
              </a:defRPr>
            </a:lvl1pPr>
          </a:lstStyle>
          <a:p>
            <a:r>
              <a:rPr lang="sv-SE"/>
              <a:t>Environmental Footprint in Sweden  I  www.lifecyclecenter.se</a:t>
            </a:r>
            <a:endParaRPr lang="sv-SE" dirty="0"/>
          </a:p>
        </p:txBody>
      </p:sp>
    </p:spTree>
    <p:extLst>
      <p:ext uri="{BB962C8B-B14F-4D97-AF65-F5344CB8AC3E}">
        <p14:creationId xmlns:p14="http://schemas.microsoft.com/office/powerpoint/2010/main" val="16427585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FFB2A544-EF6A-1747-8A88-7AF9E18162E4}"/>
              </a:ext>
            </a:extLst>
          </p:cNvPr>
          <p:cNvSpPr>
            <a:spLocks noGrp="1"/>
          </p:cNvSpPr>
          <p:nvPr>
            <p:ph type="dt" sz="half" idx="10"/>
          </p:nvPr>
        </p:nvSpPr>
        <p:spPr>
          <a:xfrm>
            <a:off x="5214938" y="6375400"/>
            <a:ext cx="1063625" cy="204788"/>
          </a:xfrm>
        </p:spPr>
        <p:txBody>
          <a:bodyPr/>
          <a:lstStyle>
            <a:lvl1pPr>
              <a:defRPr/>
            </a:lvl1pPr>
          </a:lstStyle>
          <a:p>
            <a:pPr>
              <a:defRPr/>
            </a:pPr>
            <a:endParaRPr lang="sv-SE" noProof="0" dirty="0"/>
          </a:p>
        </p:txBody>
      </p:sp>
      <p:sp>
        <p:nvSpPr>
          <p:cNvPr id="4" name="Platshållare för bildnummer 4">
            <a:extLst>
              <a:ext uri="{FF2B5EF4-FFF2-40B4-BE49-F238E27FC236}">
                <a16:creationId xmlns:a16="http://schemas.microsoft.com/office/drawing/2014/main" id="{3A24B7A2-E185-B04B-A613-31A64A80FA37}"/>
              </a:ext>
            </a:extLst>
          </p:cNvPr>
          <p:cNvSpPr>
            <a:spLocks noGrp="1"/>
          </p:cNvSpPr>
          <p:nvPr>
            <p:ph type="sldNum" sz="quarter" idx="11"/>
          </p:nvPr>
        </p:nvSpPr>
        <p:spPr/>
        <p:txBody>
          <a:bodyPr/>
          <a:lstStyle>
            <a:lvl1pPr>
              <a:defRPr/>
            </a:lvl1pPr>
          </a:lstStyle>
          <a:p>
            <a:pPr>
              <a:defRPr/>
            </a:pPr>
            <a:fld id="{4F37DA80-21EC-A74D-8DA0-8D405D504DA0}" type="slidenum">
              <a:rPr lang="sv-SE" noProof="0"/>
              <a:pPr>
                <a:defRPr/>
              </a:pPr>
              <a:t>‹#›</a:t>
            </a:fld>
            <a:endParaRPr lang="sv-SE" noProof="0" dirty="0"/>
          </a:p>
        </p:txBody>
      </p:sp>
      <p:sp>
        <p:nvSpPr>
          <p:cNvPr id="6" name="Rubrik 1">
            <a:extLst>
              <a:ext uri="{FF2B5EF4-FFF2-40B4-BE49-F238E27FC236}">
                <a16:creationId xmlns:a16="http://schemas.microsoft.com/office/drawing/2014/main" id="{1878A467-4BAE-446F-AE8E-0A3ACC89221D}"/>
              </a:ext>
            </a:extLst>
          </p:cNvPr>
          <p:cNvSpPr>
            <a:spLocks noGrp="1"/>
          </p:cNvSpPr>
          <p:nvPr>
            <p:ph type="title" hasCustomPrompt="1"/>
          </p:nvPr>
        </p:nvSpPr>
        <p:spPr>
          <a:xfrm>
            <a:off x="838199" y="903907"/>
            <a:ext cx="7239001" cy="724867"/>
          </a:xfrm>
          <a:prstGeom prst="rect">
            <a:avLst/>
          </a:prstGeom>
        </p:spPr>
        <p:txBody>
          <a:bodyPr anchor="ctr" anchorCtr="0">
            <a:noAutofit/>
          </a:bodyPr>
          <a:lstStyle>
            <a:lvl1pPr algn="l">
              <a:defRPr/>
            </a:lvl1pPr>
          </a:lstStyle>
          <a:p>
            <a:r>
              <a:rPr lang="sv-SE" noProof="0" dirty="0"/>
              <a:t>Rubrik</a:t>
            </a:r>
          </a:p>
        </p:txBody>
      </p:sp>
    </p:spTree>
    <p:extLst>
      <p:ext uri="{BB962C8B-B14F-4D97-AF65-F5344CB8AC3E}">
        <p14:creationId xmlns:p14="http://schemas.microsoft.com/office/powerpoint/2010/main" val="2143475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35476" y="6341339"/>
            <a:ext cx="688621" cy="516661"/>
          </a:xfrm>
        </p:spPr>
        <p:txBody>
          <a:bodyPr/>
          <a:lstStyle>
            <a:lvl1pPr algn="l">
              <a:defRPr>
                <a:latin typeface="+mj-lt"/>
              </a:defRPr>
            </a:lvl1pPr>
          </a:lstStyle>
          <a:p>
            <a:fld id="{5C4B54F9-0DD5-4B6B-B6F5-D3A74ED86E25}" type="slidenum">
              <a:rPr lang="sv-SE" smtClean="0"/>
              <a:t>‹#›</a:t>
            </a:fld>
            <a:endParaRPr lang="sv-SE"/>
          </a:p>
        </p:txBody>
      </p:sp>
      <p:sp>
        <p:nvSpPr>
          <p:cNvPr id="7" name="Rectangle 6">
            <a:extLst>
              <a:ext uri="{FF2B5EF4-FFF2-40B4-BE49-F238E27FC236}">
                <a16:creationId xmlns:a16="http://schemas.microsoft.com/office/drawing/2014/main" id="{1DA5B2D0-2262-43EF-8066-F7D64996707E}"/>
              </a:ext>
            </a:extLst>
          </p:cNvPr>
          <p:cNvSpPr/>
          <p:nvPr/>
        </p:nvSpPr>
        <p:spPr>
          <a:xfrm>
            <a:off x="1" y="1411111"/>
            <a:ext cx="8816623" cy="4143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
        <p:nvSpPr>
          <p:cNvPr id="2" name="Title 1"/>
          <p:cNvSpPr>
            <a:spLocks noGrp="1"/>
          </p:cNvSpPr>
          <p:nvPr>
            <p:ph type="ctrTitle"/>
          </p:nvPr>
        </p:nvSpPr>
        <p:spPr>
          <a:xfrm>
            <a:off x="824098" y="1686807"/>
            <a:ext cx="7676436" cy="2387600"/>
          </a:xfrm>
        </p:spPr>
        <p:txBody>
          <a:bodyPr anchor="b"/>
          <a:lstStyle>
            <a:lvl1pPr algn="l">
              <a:defRPr sz="6000" b="1" cap="none" baseline="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824098" y="4256788"/>
            <a:ext cx="7676436" cy="1150593"/>
          </a:xfrm>
        </p:spPr>
        <p:txBody>
          <a:bodyPr/>
          <a:lstStyle>
            <a:lvl1pPr marL="0" indent="0" algn="l">
              <a:buNone/>
              <a:defRPr sz="2400" b="0" i="1" cap="none" spc="0">
                <a:ln w="0"/>
                <a:solidFill>
                  <a:schemeClr val="tx2"/>
                </a:solidFill>
                <a:effectLst>
                  <a:outerShdw blurRad="38100" dist="19050" dir="2700000" algn="tl" rotWithShape="0">
                    <a:schemeClr val="dk1">
                      <a:alpha val="40000"/>
                    </a:schemeClr>
                  </a:outerShdw>
                </a:effectLst>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260110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136151" cy="1325563"/>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9136151"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lvl1pPr>
              <a:defRPr sz="1000">
                <a:latin typeface="+mj-lt"/>
              </a:defRPr>
            </a:lvl1pPr>
          </a:lstStyle>
          <a:p>
            <a:endParaRPr lang="sv-SE"/>
          </a:p>
        </p:txBody>
      </p:sp>
      <p:sp>
        <p:nvSpPr>
          <p:cNvPr id="5" name="Footer Placeholder 4"/>
          <p:cNvSpPr>
            <a:spLocks noGrp="1"/>
          </p:cNvSpPr>
          <p:nvPr>
            <p:ph type="ftr" sz="quarter" idx="11"/>
          </p:nvPr>
        </p:nvSpPr>
        <p:spPr>
          <a:xfrm>
            <a:off x="5859551" y="6356351"/>
            <a:ext cx="4114800" cy="365125"/>
          </a:xfrm>
          <a:prstGeom prst="rect">
            <a:avLst/>
          </a:prstGeom>
        </p:spPr>
        <p:txBody>
          <a:bodyPr/>
          <a:lstStyle>
            <a:lvl1pPr algn="r">
              <a:defRPr sz="1000">
                <a:latin typeface="+mj-lt"/>
              </a:defRPr>
            </a:lvl1pPr>
          </a:lstStyle>
          <a:p>
            <a:r>
              <a:rPr lang="sv-SE"/>
              <a:t>Environmental Footprint in Sweden  I  www.lifecyclecenter.se</a:t>
            </a:r>
          </a:p>
        </p:txBody>
      </p:sp>
      <p:sp>
        <p:nvSpPr>
          <p:cNvPr id="6" name="Slide Number Placeholder 5"/>
          <p:cNvSpPr>
            <a:spLocks noGrp="1"/>
          </p:cNvSpPr>
          <p:nvPr>
            <p:ph type="sldNum" sz="quarter" idx="12"/>
          </p:nvPr>
        </p:nvSpPr>
        <p:spPr/>
        <p:txBody>
          <a:bodyPr/>
          <a:lstStyle/>
          <a:p>
            <a:fld id="{5C4B54F9-0DD5-4B6B-B6F5-D3A74ED86E25}" type="slidenum">
              <a:rPr lang="sv-SE" smtClean="0"/>
              <a:t>‹#›</a:t>
            </a:fld>
            <a:endParaRPr lang="sv-SE"/>
          </a:p>
        </p:txBody>
      </p:sp>
      <p:pic>
        <p:nvPicPr>
          <p:cNvPr id="7" name="Picture 6">
            <a:extLst>
              <a:ext uri="{FF2B5EF4-FFF2-40B4-BE49-F238E27FC236}">
                <a16:creationId xmlns:a16="http://schemas.microsoft.com/office/drawing/2014/main" id="{09160EC8-1BFC-4345-BCB4-EF9972CB7295}"/>
              </a:ext>
            </a:extLst>
          </p:cNvPr>
          <p:cNvPicPr>
            <a:picLocks noChangeAspect="1"/>
          </p:cNvPicPr>
          <p:nvPr/>
        </p:nvPicPr>
        <p:blipFill>
          <a:blip r:embed="rId2"/>
          <a:stretch>
            <a:fillRect/>
          </a:stretch>
        </p:blipFill>
        <p:spPr>
          <a:xfrm>
            <a:off x="10160000" y="7215"/>
            <a:ext cx="2032001" cy="6858000"/>
          </a:xfrm>
          <a:prstGeom prst="rect">
            <a:avLst/>
          </a:prstGeom>
        </p:spPr>
      </p:pic>
    </p:spTree>
    <p:extLst>
      <p:ext uri="{BB962C8B-B14F-4D97-AF65-F5344CB8AC3E}">
        <p14:creationId xmlns:p14="http://schemas.microsoft.com/office/powerpoint/2010/main" val="607208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b="1" cap="none"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696177"/>
            <a:ext cx="10515600" cy="1393473"/>
          </a:xfrm>
        </p:spPr>
        <p:txBody>
          <a:bodyPr/>
          <a:lstStyle>
            <a:lvl1pPr marL="0" indent="0">
              <a:buNone/>
              <a:defRPr sz="2400" i="1">
                <a:solidFill>
                  <a:schemeClr val="tx2"/>
                </a:solidFill>
                <a:latin typeface="+mn-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a:xfrm>
            <a:off x="230013" y="6313662"/>
            <a:ext cx="601839" cy="441501"/>
          </a:xfrm>
        </p:spPr>
        <p:txBody>
          <a:bodyPr/>
          <a:lstStyle>
            <a:lvl1pPr algn="l">
              <a:defRPr/>
            </a:lvl1pPr>
          </a:lstStyle>
          <a:p>
            <a:fld id="{5C4B54F9-0DD5-4B6B-B6F5-D3A74ED86E25}" type="slidenum">
              <a:rPr lang="sv-SE" smtClean="0"/>
              <a:t>‹#›</a:t>
            </a:fld>
            <a:endParaRPr lang="sv-SE"/>
          </a:p>
        </p:txBody>
      </p:sp>
      <p:sp>
        <p:nvSpPr>
          <p:cNvPr id="5" name="Footer Placeholder 4">
            <a:extLst>
              <a:ext uri="{FF2B5EF4-FFF2-40B4-BE49-F238E27FC236}">
                <a16:creationId xmlns:a16="http://schemas.microsoft.com/office/drawing/2014/main" id="{0C7B1630-FD6C-43F0-A783-A5C7DC4BA183}"/>
              </a:ext>
            </a:extLst>
          </p:cNvPr>
          <p:cNvSpPr>
            <a:spLocks noGrp="1"/>
          </p:cNvSpPr>
          <p:nvPr>
            <p:ph type="ftr" sz="quarter" idx="11"/>
          </p:nvPr>
        </p:nvSpPr>
        <p:spPr>
          <a:xfrm>
            <a:off x="7232651" y="6351849"/>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3397589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24177" y="6356350"/>
            <a:ext cx="714023" cy="501649"/>
          </a:xfrm>
        </p:spPr>
        <p:txBody>
          <a:bodyPr/>
          <a:lstStyle/>
          <a:p>
            <a:fld id="{5C4B54F9-0DD5-4B6B-B6F5-D3A74ED86E25}" type="slidenum">
              <a:rPr lang="sv-SE" smtClean="0"/>
              <a:t>‹#›</a:t>
            </a:fld>
            <a:endParaRPr lang="sv-SE"/>
          </a:p>
        </p:txBody>
      </p:sp>
      <p:sp>
        <p:nvSpPr>
          <p:cNvPr id="4" name="Footer Placeholder 4">
            <a:extLst>
              <a:ext uri="{FF2B5EF4-FFF2-40B4-BE49-F238E27FC236}">
                <a16:creationId xmlns:a16="http://schemas.microsoft.com/office/drawing/2014/main" id="{03DD6542-51E3-42D7-BAF8-E62010E45F4B}"/>
              </a:ext>
            </a:extLst>
          </p:cNvPr>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39663801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lvl1pPr>
              <a:defRPr>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a:xfrm>
            <a:off x="124177" y="6356350"/>
            <a:ext cx="714023" cy="501649"/>
          </a:xfrm>
        </p:spPr>
        <p:txBody>
          <a:bodyPr/>
          <a:lstStyle/>
          <a:p>
            <a:fld id="{5C4B54F9-0DD5-4B6B-B6F5-D3A74ED86E25}" type="slidenum">
              <a:rPr lang="sv-SE" smtClean="0"/>
              <a:t>‹#›</a:t>
            </a:fld>
            <a:endParaRPr lang="sv-SE"/>
          </a:p>
        </p:txBody>
      </p:sp>
      <p:sp>
        <p:nvSpPr>
          <p:cNvPr id="8" name="Footer Placeholder 4">
            <a:extLst>
              <a:ext uri="{FF2B5EF4-FFF2-40B4-BE49-F238E27FC236}">
                <a16:creationId xmlns:a16="http://schemas.microsoft.com/office/drawing/2014/main" id="{C3B06253-1BB1-4A94-9CB0-4D5B64246E9A}"/>
              </a:ext>
            </a:extLst>
          </p:cNvPr>
          <p:cNvSpPr txBox="1">
            <a:spLocks/>
          </p:cNvSpPr>
          <p:nvPr/>
        </p:nvSpPr>
        <p:spPr>
          <a:xfrm>
            <a:off x="7239000" y="6424611"/>
            <a:ext cx="4114800" cy="365125"/>
          </a:xfrm>
          <a:prstGeom prst="rect">
            <a:avLst/>
          </a:prstGeom>
        </p:spPr>
        <p:txBody>
          <a:bodyPr/>
          <a:lstStyle>
            <a:defPPr>
              <a:defRPr lang="en-US"/>
            </a:defPPr>
            <a:lvl1pPr marL="0" algn="r" defTabSz="457200" rtl="0" eaLnBrk="1" latinLnBrk="0" hangingPunct="1">
              <a:defRPr sz="1000" kern="1200">
                <a:solidFill>
                  <a:schemeClr val="tx1"/>
                </a:solidFill>
                <a:latin typeface="+mj-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sv-SE" dirty="0"/>
              <a:t>www.lifecyclecenter.se</a:t>
            </a:r>
          </a:p>
          <a:p>
            <a:endParaRPr lang="sv-SE" dirty="0"/>
          </a:p>
        </p:txBody>
      </p:sp>
    </p:spTree>
    <p:extLst>
      <p:ext uri="{BB962C8B-B14F-4D97-AF65-F5344CB8AC3E}">
        <p14:creationId xmlns:p14="http://schemas.microsoft.com/office/powerpoint/2010/main" val="11955770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cap="all"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cap="all" baseline="0">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lvl1pPr>
              <a:defRPr sz="2400">
                <a:latin typeface="+mj-l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24177" y="6356350"/>
            <a:ext cx="471312" cy="501649"/>
          </a:xfrm>
        </p:spPr>
        <p:txBody>
          <a:bodyPr/>
          <a:lstStyle/>
          <a:p>
            <a:fld id="{5C4B54F9-0DD5-4B6B-B6F5-D3A74ED86E25}" type="slidenum">
              <a:rPr lang="sv-SE" smtClean="0"/>
              <a:t>‹#›</a:t>
            </a:fld>
            <a:endParaRPr lang="sv-SE"/>
          </a:p>
        </p:txBody>
      </p:sp>
      <p:sp>
        <p:nvSpPr>
          <p:cNvPr id="8" name="Footer Placeholder 4">
            <a:extLst>
              <a:ext uri="{FF2B5EF4-FFF2-40B4-BE49-F238E27FC236}">
                <a16:creationId xmlns:a16="http://schemas.microsoft.com/office/drawing/2014/main" id="{037EF5BF-F814-46CB-86D8-11D54175F797}"/>
              </a:ext>
            </a:extLst>
          </p:cNvPr>
          <p:cNvSpPr>
            <a:spLocks noGrp="1"/>
          </p:cNvSpPr>
          <p:nvPr>
            <p:ph type="ftr" sz="quarter" idx="11"/>
          </p:nvPr>
        </p:nvSpPr>
        <p:spPr>
          <a:xfrm>
            <a:off x="7240588" y="6356350"/>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9420366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a:xfrm>
            <a:off x="124177" y="6356350"/>
            <a:ext cx="714023" cy="501649"/>
          </a:xfrm>
        </p:spPr>
        <p:txBody>
          <a:bodyPr/>
          <a:lstStyle/>
          <a:p>
            <a:fld id="{5C4B54F9-0DD5-4B6B-B6F5-D3A74ED86E25}" type="slidenum">
              <a:rPr lang="sv-SE" smtClean="0"/>
              <a:t>‹#›</a:t>
            </a:fld>
            <a:endParaRPr lang="sv-SE"/>
          </a:p>
        </p:txBody>
      </p:sp>
      <p:sp>
        <p:nvSpPr>
          <p:cNvPr id="4" name="Footer Placeholder 4">
            <a:extLst>
              <a:ext uri="{FF2B5EF4-FFF2-40B4-BE49-F238E27FC236}">
                <a16:creationId xmlns:a16="http://schemas.microsoft.com/office/drawing/2014/main" id="{03DD6542-51E3-42D7-BAF8-E62010E45F4B}"/>
              </a:ext>
            </a:extLst>
          </p:cNvPr>
          <p:cNvSpPr>
            <a:spLocks noGrp="1"/>
          </p:cNvSpPr>
          <p:nvPr>
            <p:ph type="ftr" sz="quarter" idx="11"/>
          </p:nvPr>
        </p:nvSpPr>
        <p:spPr>
          <a:xfrm>
            <a:off x="7239000" y="6356350"/>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6764133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237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7567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163734" y="1"/>
            <a:ext cx="6028265" cy="6857999"/>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839787" y="2057401"/>
            <a:ext cx="43756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212019" y="6299905"/>
            <a:ext cx="627768" cy="416984"/>
          </a:xfrm>
        </p:spPr>
        <p:txBody>
          <a:bodyPr/>
          <a:lstStyle>
            <a:lvl1pPr algn="l">
              <a:defRPr/>
            </a:lvl1pPr>
          </a:lstStyle>
          <a:p>
            <a:fld id="{5C4B54F9-0DD5-4B6B-B6F5-D3A74ED86E25}" type="slidenum">
              <a:rPr lang="sv-SE" smtClean="0"/>
              <a:t>‹#›</a:t>
            </a:fld>
            <a:endParaRPr lang="sv-SE"/>
          </a:p>
        </p:txBody>
      </p:sp>
      <p:sp>
        <p:nvSpPr>
          <p:cNvPr id="6" name="Footer Placeholder 4">
            <a:extLst>
              <a:ext uri="{FF2B5EF4-FFF2-40B4-BE49-F238E27FC236}">
                <a16:creationId xmlns:a16="http://schemas.microsoft.com/office/drawing/2014/main" id="{B2CBF33B-68BF-4D10-A94F-169CBDF4F2F3}"/>
              </a:ext>
            </a:extLst>
          </p:cNvPr>
          <p:cNvSpPr>
            <a:spLocks noGrp="1"/>
          </p:cNvSpPr>
          <p:nvPr>
            <p:ph type="ftr" sz="quarter" idx="11"/>
          </p:nvPr>
        </p:nvSpPr>
        <p:spPr>
          <a:xfrm>
            <a:off x="1788055" y="6351764"/>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27277499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2" name="Slide Number Placeholder 21"/>
          <p:cNvSpPr>
            <a:spLocks noGrp="1"/>
          </p:cNvSpPr>
          <p:nvPr>
            <p:ph type="sldNum" sz="quarter" idx="12"/>
          </p:nvPr>
        </p:nvSpPr>
        <p:spPr>
          <a:xfrm>
            <a:off x="110974" y="6322482"/>
            <a:ext cx="730956" cy="439561"/>
          </a:xfrm>
        </p:spPr>
        <p:txBody>
          <a:bodyPr/>
          <a:lstStyle/>
          <a:p>
            <a:fld id="{5C4B54F9-0DD5-4B6B-B6F5-D3A74ED86E25}" type="slidenum">
              <a:rPr lang="sv-SE" smtClean="0"/>
              <a:t>‹#›</a:t>
            </a:fld>
            <a:endParaRPr lang="sv-SE"/>
          </a:p>
        </p:txBody>
      </p:sp>
      <p:sp>
        <p:nvSpPr>
          <p:cNvPr id="24" name="Picture Placeholder 23"/>
          <p:cNvSpPr>
            <a:spLocks noGrp="1"/>
          </p:cNvSpPr>
          <p:nvPr>
            <p:ph type="pic" sz="quarter" idx="13"/>
          </p:nvPr>
        </p:nvSpPr>
        <p:spPr>
          <a:xfrm>
            <a:off x="702229" y="626270"/>
            <a:ext cx="3657600" cy="808039"/>
          </a:xfrm>
        </p:spPr>
        <p:txBody>
          <a:bodyPr/>
          <a:lstStyle>
            <a:lvl1pPr>
              <a:defRPr/>
            </a:lvl1pPr>
          </a:lstStyle>
          <a:p>
            <a:r>
              <a:rPr lang="en-US"/>
              <a:t>Click icon to add picture</a:t>
            </a:r>
            <a:endParaRPr lang="sv-SE" dirty="0"/>
          </a:p>
        </p:txBody>
      </p:sp>
      <p:sp>
        <p:nvSpPr>
          <p:cNvPr id="6" name="Footer Placeholder 4">
            <a:extLst>
              <a:ext uri="{FF2B5EF4-FFF2-40B4-BE49-F238E27FC236}">
                <a16:creationId xmlns:a16="http://schemas.microsoft.com/office/drawing/2014/main" id="{56CF55E0-6109-46C6-A884-BFFAF27E0494}"/>
              </a:ext>
            </a:extLst>
          </p:cNvPr>
          <p:cNvSpPr>
            <a:spLocks noGrp="1"/>
          </p:cNvSpPr>
          <p:nvPr>
            <p:ph type="ftr" sz="quarter" idx="11"/>
          </p:nvPr>
        </p:nvSpPr>
        <p:spPr>
          <a:xfrm>
            <a:off x="6553200" y="6322482"/>
            <a:ext cx="4114800" cy="365125"/>
          </a:xfrm>
          <a:prstGeom prst="rect">
            <a:avLst/>
          </a:prstGeom>
        </p:spPr>
        <p:txBody>
          <a:bodyPr/>
          <a:lstStyle>
            <a:lvl1pPr algn="r">
              <a:defRPr sz="900">
                <a:latin typeface="+mj-lt"/>
              </a:defRPr>
            </a:lvl1pPr>
          </a:lstStyle>
          <a:p>
            <a:r>
              <a:rPr lang="sv-SE"/>
              <a:t>Environmental Footprint in Sweden  I  www.lifecyclecenter.se</a:t>
            </a:r>
          </a:p>
        </p:txBody>
      </p:sp>
    </p:spTree>
    <p:extLst>
      <p:ext uri="{BB962C8B-B14F-4D97-AF65-F5344CB8AC3E}">
        <p14:creationId xmlns:p14="http://schemas.microsoft.com/office/powerpoint/2010/main" val="4297543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26"/>
        <p:cNvGrpSpPr/>
        <p:nvPr/>
      </p:nvGrpSpPr>
      <p:grpSpPr>
        <a:xfrm>
          <a:off x="0" y="0"/>
          <a:ext cx="0" cy="0"/>
          <a:chOff x="0" y="0"/>
          <a:chExt cx="0" cy="0"/>
        </a:xfrm>
      </p:grpSpPr>
      <p:sp>
        <p:nvSpPr>
          <p:cNvPr id="527" name="Shape 527"/>
          <p:cNvSpPr txBox="1">
            <a:spLocks noGrp="1"/>
          </p:cNvSpPr>
          <p:nvPr>
            <p:ph type="ctrTitle"/>
          </p:nvPr>
        </p:nvSpPr>
        <p:spPr>
          <a:xfrm>
            <a:off x="914400" y="3838333"/>
            <a:ext cx="7025200" cy="1546400"/>
          </a:xfrm>
          <a:prstGeom prst="rect">
            <a:avLst/>
          </a:prstGeom>
        </p:spPr>
        <p:txBody>
          <a:bodyPr spcFirstLastPara="1" wrap="square" lIns="91425" tIns="91425" rIns="91425" bIns="91425" anchor="b" anchorCtr="0"/>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r>
              <a:rPr lang="en-US"/>
              <a:t>Click to edit Master title style</a:t>
            </a:r>
            <a:endParaRPr/>
          </a:p>
        </p:txBody>
      </p:sp>
      <p:sp>
        <p:nvSpPr>
          <p:cNvPr id="528" name="Shape 528"/>
          <p:cNvSpPr txBox="1">
            <a:spLocks noGrp="1"/>
          </p:cNvSpPr>
          <p:nvPr>
            <p:ph type="subTitle" idx="1"/>
          </p:nvPr>
        </p:nvSpPr>
        <p:spPr>
          <a:xfrm>
            <a:off x="914400" y="5310740"/>
            <a:ext cx="7025200" cy="1046400"/>
          </a:xfrm>
          <a:prstGeom prst="rect">
            <a:avLst/>
          </a:prstGeom>
        </p:spPr>
        <p:txBody>
          <a:bodyPr spcFirstLastPara="1" wrap="square" lIns="91425" tIns="91425" rIns="91425" bIns="91425" anchor="t" anchorCtr="0"/>
          <a:lstStyle>
            <a:lvl1pPr lvl="0" rtl="0">
              <a:spcBef>
                <a:spcPts val="0"/>
              </a:spcBef>
              <a:spcAft>
                <a:spcPts val="0"/>
              </a:spcAft>
              <a:buClr>
                <a:srgbClr val="80BFB7"/>
              </a:buClr>
              <a:buSzPts val="2400"/>
              <a:buNone/>
              <a:defRPr>
                <a:solidFill>
                  <a:schemeClr val="accent2"/>
                </a:solidFill>
              </a:defRPr>
            </a:lvl1pPr>
            <a:lvl2pPr lvl="1" rtl="0">
              <a:spcBef>
                <a:spcPts val="0"/>
              </a:spcBef>
              <a:spcAft>
                <a:spcPts val="0"/>
              </a:spcAft>
              <a:buClr>
                <a:srgbClr val="80BFB7"/>
              </a:buClr>
              <a:buSzPts val="3000"/>
              <a:buNone/>
              <a:defRPr sz="4000">
                <a:solidFill>
                  <a:srgbClr val="80BFB7"/>
                </a:solidFill>
              </a:defRPr>
            </a:lvl2pPr>
            <a:lvl3pPr lvl="2" rtl="0">
              <a:spcBef>
                <a:spcPts val="0"/>
              </a:spcBef>
              <a:spcAft>
                <a:spcPts val="0"/>
              </a:spcAft>
              <a:buClr>
                <a:srgbClr val="80BFB7"/>
              </a:buClr>
              <a:buSzPts val="3000"/>
              <a:buNone/>
              <a:defRPr sz="4000">
                <a:solidFill>
                  <a:srgbClr val="80BFB7"/>
                </a:solidFill>
              </a:defRPr>
            </a:lvl3pPr>
            <a:lvl4pPr lvl="3" rtl="0">
              <a:spcBef>
                <a:spcPts val="0"/>
              </a:spcBef>
              <a:spcAft>
                <a:spcPts val="0"/>
              </a:spcAft>
              <a:buClr>
                <a:srgbClr val="80BFB7"/>
              </a:buClr>
              <a:buSzPts val="3000"/>
              <a:buNone/>
              <a:defRPr sz="4000">
                <a:solidFill>
                  <a:srgbClr val="80BFB7"/>
                </a:solidFill>
              </a:defRPr>
            </a:lvl4pPr>
            <a:lvl5pPr lvl="4" rtl="0">
              <a:spcBef>
                <a:spcPts val="0"/>
              </a:spcBef>
              <a:spcAft>
                <a:spcPts val="0"/>
              </a:spcAft>
              <a:buClr>
                <a:srgbClr val="80BFB7"/>
              </a:buClr>
              <a:buSzPts val="3000"/>
              <a:buNone/>
              <a:defRPr sz="4000">
                <a:solidFill>
                  <a:srgbClr val="80BFB7"/>
                </a:solidFill>
              </a:defRPr>
            </a:lvl5pPr>
            <a:lvl6pPr lvl="5" rtl="0">
              <a:spcBef>
                <a:spcPts val="0"/>
              </a:spcBef>
              <a:spcAft>
                <a:spcPts val="0"/>
              </a:spcAft>
              <a:buClr>
                <a:srgbClr val="80BFB7"/>
              </a:buClr>
              <a:buSzPts val="3000"/>
              <a:buNone/>
              <a:defRPr sz="4000">
                <a:solidFill>
                  <a:srgbClr val="80BFB7"/>
                </a:solidFill>
              </a:defRPr>
            </a:lvl6pPr>
            <a:lvl7pPr lvl="6" rtl="0">
              <a:spcBef>
                <a:spcPts val="0"/>
              </a:spcBef>
              <a:spcAft>
                <a:spcPts val="0"/>
              </a:spcAft>
              <a:buClr>
                <a:srgbClr val="80BFB7"/>
              </a:buClr>
              <a:buSzPts val="3000"/>
              <a:buNone/>
              <a:defRPr sz="4000">
                <a:solidFill>
                  <a:srgbClr val="80BFB7"/>
                </a:solidFill>
              </a:defRPr>
            </a:lvl7pPr>
            <a:lvl8pPr lvl="7" rtl="0">
              <a:spcBef>
                <a:spcPts val="0"/>
              </a:spcBef>
              <a:spcAft>
                <a:spcPts val="0"/>
              </a:spcAft>
              <a:buClr>
                <a:srgbClr val="80BFB7"/>
              </a:buClr>
              <a:buSzPts val="3000"/>
              <a:buNone/>
              <a:defRPr sz="4000">
                <a:solidFill>
                  <a:srgbClr val="80BFB7"/>
                </a:solidFill>
              </a:defRPr>
            </a:lvl8pPr>
            <a:lvl9pPr lvl="8" rtl="0">
              <a:spcBef>
                <a:spcPts val="0"/>
              </a:spcBef>
              <a:spcAft>
                <a:spcPts val="0"/>
              </a:spcAft>
              <a:buClr>
                <a:srgbClr val="80BFB7"/>
              </a:buClr>
              <a:buSzPts val="3000"/>
              <a:buNone/>
              <a:defRPr sz="4000">
                <a:solidFill>
                  <a:srgbClr val="80BFB7"/>
                </a:solidFill>
              </a:defRPr>
            </a:lvl9pPr>
          </a:lstStyle>
          <a:p>
            <a:r>
              <a:rPr lang="en-US"/>
              <a:t>Click to edit Master subtitle style</a:t>
            </a:r>
            <a:endParaRPr dirty="0"/>
          </a:p>
        </p:txBody>
      </p:sp>
      <p:pic>
        <p:nvPicPr>
          <p:cNvPr id="3" name="Picture 2">
            <a:extLst>
              <a:ext uri="{FF2B5EF4-FFF2-40B4-BE49-F238E27FC236}">
                <a16:creationId xmlns:a16="http://schemas.microsoft.com/office/drawing/2014/main" id="{D9E64B54-C062-41D8-AE76-A81873010E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929197" y="7215"/>
            <a:ext cx="332492" cy="6858000"/>
          </a:xfrm>
          <a:prstGeom prst="rect">
            <a:avLst/>
          </a:prstGeom>
        </p:spPr>
      </p:pic>
      <p:pic>
        <p:nvPicPr>
          <p:cNvPr id="5" name="Picture 4">
            <a:extLst>
              <a:ext uri="{FF2B5EF4-FFF2-40B4-BE49-F238E27FC236}">
                <a16:creationId xmlns:a16="http://schemas.microsoft.com/office/drawing/2014/main" id="{8897E38E-D336-4687-A6C0-2FF5A5DB0AD5}"/>
              </a:ext>
            </a:extLst>
          </p:cNvPr>
          <p:cNvPicPr>
            <a:picLocks noChangeAspect="1"/>
          </p:cNvPicPr>
          <p:nvPr/>
        </p:nvPicPr>
        <p:blipFill>
          <a:blip r:embed="rId3"/>
          <a:stretch>
            <a:fillRect/>
          </a:stretch>
        </p:blipFill>
        <p:spPr>
          <a:xfrm>
            <a:off x="10160000" y="7215"/>
            <a:ext cx="2032001" cy="6858000"/>
          </a:xfrm>
          <a:prstGeom prst="rect">
            <a:avLst/>
          </a:prstGeom>
        </p:spPr>
      </p:pic>
      <p:sp>
        <p:nvSpPr>
          <p:cNvPr id="6" name="Footer Placeholder 4">
            <a:extLst>
              <a:ext uri="{FF2B5EF4-FFF2-40B4-BE49-F238E27FC236}">
                <a16:creationId xmlns:a16="http://schemas.microsoft.com/office/drawing/2014/main" id="{D4704E4B-AD63-4D33-BFFA-DA3766875E76}"/>
              </a:ext>
            </a:extLst>
          </p:cNvPr>
          <p:cNvSpPr>
            <a:spLocks noGrp="1"/>
          </p:cNvSpPr>
          <p:nvPr>
            <p:ph type="ftr" sz="quarter" idx="11"/>
          </p:nvPr>
        </p:nvSpPr>
        <p:spPr>
          <a:xfrm>
            <a:off x="5787032" y="6357140"/>
            <a:ext cx="4114800" cy="365125"/>
          </a:xfrm>
          <a:prstGeom prst="rect">
            <a:avLst/>
          </a:prstGeom>
        </p:spPr>
        <p:txBody>
          <a:bodyPr/>
          <a:lstStyle>
            <a:lvl1pPr algn="r">
              <a:defRPr sz="1000">
                <a:latin typeface="+mj-lt"/>
              </a:defRPr>
            </a:lvl1pPr>
          </a:lstStyle>
          <a:p>
            <a:r>
              <a:rPr lang="sv-SE"/>
              <a:t>Environmental Footprint in Sweden  I  www.lifecyclecenter.se</a:t>
            </a:r>
            <a:endParaRPr lang="sv-SE" dirty="0"/>
          </a:p>
        </p:txBody>
      </p:sp>
    </p:spTree>
    <p:extLst>
      <p:ext uri="{BB962C8B-B14F-4D97-AF65-F5344CB8AC3E}">
        <p14:creationId xmlns:p14="http://schemas.microsoft.com/office/powerpoint/2010/main" val="1784821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Blank dark">
  <p:cSld name="Blank dark">
    <p:bg>
      <p:bgPr>
        <a:solidFill>
          <a:schemeClr val="tx2"/>
        </a:solidFill>
        <a:effectLst/>
      </p:bgPr>
    </p:bg>
    <p:spTree>
      <p:nvGrpSpPr>
        <p:cNvPr id="1" name="Shape 3230"/>
        <p:cNvGrpSpPr/>
        <p:nvPr/>
      </p:nvGrpSpPr>
      <p:grpSpPr>
        <a:xfrm>
          <a:off x="0" y="0"/>
          <a:ext cx="0" cy="0"/>
          <a:chOff x="0" y="0"/>
          <a:chExt cx="0" cy="0"/>
        </a:xfrm>
      </p:grpSpPr>
      <p:sp>
        <p:nvSpPr>
          <p:cNvPr id="3505" name="Shape 3505"/>
          <p:cNvSpPr txBox="1">
            <a:spLocks noGrp="1"/>
          </p:cNvSpPr>
          <p:nvPr>
            <p:ph type="sldNum" idx="12"/>
          </p:nvPr>
        </p:nvSpPr>
        <p:spPr>
          <a:xfrm>
            <a:off x="122041" y="6293601"/>
            <a:ext cx="731600" cy="524800"/>
          </a:xfrm>
          <a:prstGeom prst="rect">
            <a:avLst/>
          </a:prstGeom>
        </p:spPr>
        <p:txBody>
          <a:bodyPr spcFirstLastPara="1" wrap="square" lIns="91425" tIns="91425" rIns="91425" bIns="91425" anchor="ctr" anchorCtr="0">
            <a:noAutofit/>
          </a:bodyPr>
          <a:lstStyle>
            <a:lvl1pPr lvl="0">
              <a:buNone/>
              <a:defRPr>
                <a:solidFill>
                  <a:srgbClr val="80BFB7"/>
                </a:solidFill>
              </a:defRPr>
            </a:lvl1pPr>
            <a:lvl2pPr lvl="1">
              <a:buNone/>
              <a:defRPr>
                <a:solidFill>
                  <a:srgbClr val="80BFB7"/>
                </a:solidFill>
              </a:defRPr>
            </a:lvl2pPr>
            <a:lvl3pPr lvl="2">
              <a:buNone/>
              <a:defRPr>
                <a:solidFill>
                  <a:srgbClr val="80BFB7"/>
                </a:solidFill>
              </a:defRPr>
            </a:lvl3pPr>
            <a:lvl4pPr lvl="3">
              <a:buNone/>
              <a:defRPr>
                <a:solidFill>
                  <a:srgbClr val="80BFB7"/>
                </a:solidFill>
              </a:defRPr>
            </a:lvl4pPr>
            <a:lvl5pPr lvl="4">
              <a:buNone/>
              <a:defRPr>
                <a:solidFill>
                  <a:srgbClr val="80BFB7"/>
                </a:solidFill>
              </a:defRPr>
            </a:lvl5pPr>
            <a:lvl6pPr lvl="5">
              <a:buNone/>
              <a:defRPr>
                <a:solidFill>
                  <a:srgbClr val="80BFB7"/>
                </a:solidFill>
              </a:defRPr>
            </a:lvl6pPr>
            <a:lvl7pPr lvl="6">
              <a:buNone/>
              <a:defRPr>
                <a:solidFill>
                  <a:srgbClr val="80BFB7"/>
                </a:solidFill>
              </a:defRPr>
            </a:lvl7pPr>
            <a:lvl8pPr lvl="7">
              <a:buNone/>
              <a:defRPr>
                <a:solidFill>
                  <a:srgbClr val="80BFB7"/>
                </a:solidFill>
              </a:defRPr>
            </a:lvl8pPr>
            <a:lvl9pPr lvl="8">
              <a:buNone/>
              <a:defRPr>
                <a:solidFill>
                  <a:srgbClr val="80BFB7"/>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907128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73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437567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6163734" y="1"/>
            <a:ext cx="6028265" cy="6857999"/>
          </a:xfrm>
        </p:spPr>
        <p:txBody>
          <a:bodyPr/>
          <a:lstStyle>
            <a:lvl1pPr marL="0" indent="0">
              <a:buNone/>
              <a:defRPr sz="3200">
                <a:latin typeface="+mj-lt"/>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p:txBody>
      </p:sp>
      <p:sp>
        <p:nvSpPr>
          <p:cNvPr id="4" name="Text Placeholder 3"/>
          <p:cNvSpPr>
            <a:spLocks noGrp="1"/>
          </p:cNvSpPr>
          <p:nvPr>
            <p:ph type="body" sz="half" idx="2"/>
          </p:nvPr>
        </p:nvSpPr>
        <p:spPr>
          <a:xfrm>
            <a:off x="839787" y="2057401"/>
            <a:ext cx="43756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7" name="Slide Number Placeholder 6"/>
          <p:cNvSpPr>
            <a:spLocks noGrp="1"/>
          </p:cNvSpPr>
          <p:nvPr>
            <p:ph type="sldNum" sz="quarter" idx="12"/>
          </p:nvPr>
        </p:nvSpPr>
        <p:spPr>
          <a:xfrm>
            <a:off x="212019" y="6299905"/>
            <a:ext cx="627768" cy="416984"/>
          </a:xfrm>
        </p:spPr>
        <p:txBody>
          <a:bodyPr/>
          <a:lstStyle>
            <a:lvl1pPr algn="l">
              <a:defRPr/>
            </a:lvl1pPr>
          </a:lstStyle>
          <a:p>
            <a:fld id="{5C4B54F9-0DD5-4B6B-B6F5-D3A74ED86E25}" type="slidenum">
              <a:rPr lang="sv-SE" smtClean="0"/>
              <a:t>‹#›</a:t>
            </a:fld>
            <a:endParaRPr lang="sv-SE"/>
          </a:p>
        </p:txBody>
      </p:sp>
      <p:sp>
        <p:nvSpPr>
          <p:cNvPr id="6" name="Footer Placeholder 4">
            <a:extLst>
              <a:ext uri="{FF2B5EF4-FFF2-40B4-BE49-F238E27FC236}">
                <a16:creationId xmlns:a16="http://schemas.microsoft.com/office/drawing/2014/main" id="{B2CBF33B-68BF-4D10-A94F-169CBDF4F2F3}"/>
              </a:ext>
            </a:extLst>
          </p:cNvPr>
          <p:cNvSpPr>
            <a:spLocks noGrp="1"/>
          </p:cNvSpPr>
          <p:nvPr>
            <p:ph type="ftr" sz="quarter" idx="11"/>
          </p:nvPr>
        </p:nvSpPr>
        <p:spPr>
          <a:xfrm>
            <a:off x="970225" y="6351764"/>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417444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22" name="Slide Number Placeholder 21"/>
          <p:cNvSpPr>
            <a:spLocks noGrp="1"/>
          </p:cNvSpPr>
          <p:nvPr>
            <p:ph type="sldNum" sz="quarter" idx="12"/>
          </p:nvPr>
        </p:nvSpPr>
        <p:spPr>
          <a:xfrm>
            <a:off x="110974" y="6322482"/>
            <a:ext cx="730956" cy="439561"/>
          </a:xfrm>
        </p:spPr>
        <p:txBody>
          <a:bodyPr/>
          <a:lstStyle/>
          <a:p>
            <a:fld id="{5C4B54F9-0DD5-4B6B-B6F5-D3A74ED86E25}" type="slidenum">
              <a:rPr lang="sv-SE" smtClean="0"/>
              <a:t>‹#›</a:t>
            </a:fld>
            <a:endParaRPr lang="sv-SE"/>
          </a:p>
        </p:txBody>
      </p:sp>
      <p:sp>
        <p:nvSpPr>
          <p:cNvPr id="24" name="Picture Placeholder 23"/>
          <p:cNvSpPr>
            <a:spLocks noGrp="1"/>
          </p:cNvSpPr>
          <p:nvPr>
            <p:ph type="pic" sz="quarter" idx="13"/>
          </p:nvPr>
        </p:nvSpPr>
        <p:spPr>
          <a:xfrm>
            <a:off x="702229" y="626270"/>
            <a:ext cx="3657600" cy="808039"/>
          </a:xfrm>
        </p:spPr>
        <p:txBody>
          <a:bodyPr/>
          <a:lstStyle>
            <a:lvl1pPr>
              <a:defRPr/>
            </a:lvl1pPr>
          </a:lstStyle>
          <a:p>
            <a:r>
              <a:rPr lang="en-US"/>
              <a:t>Click icon to add picture</a:t>
            </a:r>
            <a:endParaRPr lang="sv-SE" dirty="0"/>
          </a:p>
        </p:txBody>
      </p:sp>
      <p:sp>
        <p:nvSpPr>
          <p:cNvPr id="6" name="Footer Placeholder 4">
            <a:extLst>
              <a:ext uri="{FF2B5EF4-FFF2-40B4-BE49-F238E27FC236}">
                <a16:creationId xmlns:a16="http://schemas.microsoft.com/office/drawing/2014/main" id="{56CF55E0-6109-46C6-A884-BFFAF27E0494}"/>
              </a:ext>
            </a:extLst>
          </p:cNvPr>
          <p:cNvSpPr>
            <a:spLocks noGrp="1"/>
          </p:cNvSpPr>
          <p:nvPr>
            <p:ph type="ftr" sz="quarter" idx="11"/>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208664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6.xml"/><Relationship Id="rId7"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theme" Target="../theme/theme6.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7.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3200" y="6368345"/>
            <a:ext cx="635000" cy="353131"/>
          </a:xfrm>
          <a:prstGeom prst="rect">
            <a:avLst/>
          </a:prstGeom>
        </p:spPr>
        <p:txBody>
          <a:bodyPr vert="horz" lIns="91440" tIns="45720" rIns="91440" bIns="45720" rtlCol="0" anchor="ctr"/>
          <a:lstStyle>
            <a:lvl1pPr algn="r">
              <a:defRPr sz="1200">
                <a:solidFill>
                  <a:schemeClr val="tx1">
                    <a:tint val="75000"/>
                  </a:schemeClr>
                </a:solidFill>
              </a:defRPr>
            </a:lvl1pPr>
          </a:lstStyle>
          <a:p>
            <a:fld id="{5C4B54F9-0DD5-4B6B-B6F5-D3A74ED86E25}" type="slidenum">
              <a:rPr lang="sv-SE" smtClean="0"/>
              <a:t>‹#›</a:t>
            </a:fld>
            <a:endParaRPr lang="sv-SE"/>
          </a:p>
        </p:txBody>
      </p:sp>
      <p:sp>
        <p:nvSpPr>
          <p:cNvPr id="5" name="Footer Placeholder 4">
            <a:extLst>
              <a:ext uri="{FF2B5EF4-FFF2-40B4-BE49-F238E27FC236}">
                <a16:creationId xmlns:a16="http://schemas.microsoft.com/office/drawing/2014/main" id="{F5FBF94F-9322-4FA7-B0DD-F7880F888CF1}"/>
              </a:ext>
            </a:extLst>
          </p:cNvPr>
          <p:cNvSpPr>
            <a:spLocks noGrp="1"/>
          </p:cNvSpPr>
          <p:nvPr>
            <p:ph type="ftr" sz="quarter" idx="3"/>
          </p:nvPr>
        </p:nvSpPr>
        <p:spPr>
          <a:xfrm>
            <a:off x="4038600" y="6356351"/>
            <a:ext cx="4114800" cy="365125"/>
          </a:xfrm>
          <a:prstGeom prst="rect">
            <a:avLst/>
          </a:prstGeom>
        </p:spPr>
        <p:txBody>
          <a:bodyPr/>
          <a:lstStyle>
            <a:lvl1pPr algn="ctr">
              <a:defRPr sz="1600">
                <a:latin typeface="+mj-lt"/>
              </a:defRPr>
            </a:lvl1pPr>
          </a:lstStyle>
          <a:p>
            <a:r>
              <a:rPr lang="sv-SE"/>
              <a:t>Environmental Footprint in Sweden  I  www.lifecyclecenter.se</a:t>
            </a:r>
          </a:p>
        </p:txBody>
      </p:sp>
    </p:spTree>
    <p:extLst>
      <p:ext uri="{BB962C8B-B14F-4D97-AF65-F5344CB8AC3E}">
        <p14:creationId xmlns:p14="http://schemas.microsoft.com/office/powerpoint/2010/main" val="563189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ransition>
    <p:fade thruBlk="1"/>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3200" y="6368345"/>
            <a:ext cx="635000" cy="353131"/>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fld id="{5C4B54F9-0DD5-4B6B-B6F5-D3A74ED86E25}" type="slidenum">
              <a:rPr lang="sv-SE" smtClean="0"/>
              <a:t>‹#›</a:t>
            </a:fld>
            <a:endParaRPr lang="sv-SE"/>
          </a:p>
        </p:txBody>
      </p:sp>
      <p:sp>
        <p:nvSpPr>
          <p:cNvPr id="5" name="Footer Placeholder 4">
            <a:extLst>
              <a:ext uri="{FF2B5EF4-FFF2-40B4-BE49-F238E27FC236}">
                <a16:creationId xmlns:a16="http://schemas.microsoft.com/office/drawing/2014/main" id="{F5FBF94F-9322-4FA7-B0DD-F7880F888CF1}"/>
              </a:ext>
            </a:extLst>
          </p:cNvPr>
          <p:cNvSpPr>
            <a:spLocks noGrp="1"/>
          </p:cNvSpPr>
          <p:nvPr>
            <p:ph type="ftr" sz="quarter" idx="3"/>
          </p:nvPr>
        </p:nvSpPr>
        <p:spPr>
          <a:xfrm>
            <a:off x="7239000" y="6311901"/>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58470021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818" r:id="rId10"/>
    <p:sldLayoutId id="2147483821" r:id="rId11"/>
  </p:sldLayoutIdLst>
  <p:transition>
    <p:fade thruBlk="1"/>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jdelijke aanduiding voor dianummer 5"/>
          <p:cNvSpPr txBox="1">
            <a:spLocks/>
          </p:cNvSpPr>
          <p:nvPr userDrawn="1"/>
        </p:nvSpPr>
        <p:spPr>
          <a:xfrm>
            <a:off x="10763083" y="6591930"/>
            <a:ext cx="1141563" cy="268055"/>
          </a:xfrm>
          <a:prstGeom prst="rect">
            <a:avLst/>
          </a:prstGeom>
        </p:spPr>
        <p:txBody>
          <a:bodyPr lIns="0" tIns="0" rIns="0" bIns="0" anchor="ctr"/>
          <a:lstStyle/>
          <a:p>
            <a:pPr algn="r" defTabSz="1219170">
              <a:defRPr/>
            </a:pPr>
            <a:fld id="{BFE5EAFC-8640-4125-809F-A4CE01A8D10C}" type="slidenum">
              <a:rPr lang="nl-NL" sz="1333" smtClean="0">
                <a:solidFill>
                  <a:srgbClr val="000000">
                    <a:tint val="75000"/>
                  </a:srgbClr>
                </a:solidFill>
              </a:rPr>
              <a:pPr algn="r" defTabSz="1219170">
                <a:defRPr/>
              </a:pPr>
              <a:t>‹#›</a:t>
            </a:fld>
            <a:endParaRPr lang="nl-NL" sz="1333" dirty="0">
              <a:solidFill>
                <a:srgbClr val="000000">
                  <a:tint val="75000"/>
                </a:srgbClr>
              </a:solidFill>
            </a:endParaRPr>
          </a:p>
        </p:txBody>
      </p:sp>
      <p:sp>
        <p:nvSpPr>
          <p:cNvPr id="12" name="Tijdelijke aanduiding voor voettekst 4"/>
          <p:cNvSpPr txBox="1">
            <a:spLocks/>
          </p:cNvSpPr>
          <p:nvPr userDrawn="1"/>
        </p:nvSpPr>
        <p:spPr>
          <a:xfrm>
            <a:off x="4353194" y="6453422"/>
            <a:ext cx="5776293" cy="268055"/>
          </a:xfrm>
          <a:prstGeom prst="rect">
            <a:avLst/>
          </a:prstGeom>
        </p:spPr>
        <p:txBody>
          <a:bodyPr/>
          <a:lstStyle/>
          <a:p>
            <a:pPr algn="ctr" defTabSz="1219170">
              <a:defRPr/>
            </a:pPr>
            <a:endParaRPr lang="nl-NL" sz="1600" dirty="0">
              <a:solidFill>
                <a:srgbClr val="000000">
                  <a:tint val="75000"/>
                </a:srgbClr>
              </a:solidFill>
            </a:endParaRPr>
          </a:p>
        </p:txBody>
      </p:sp>
      <p:grpSp>
        <p:nvGrpSpPr>
          <p:cNvPr id="16" name="Group 15"/>
          <p:cNvGrpSpPr>
            <a:grpSpLocks noChangeAspect="1"/>
          </p:cNvGrpSpPr>
          <p:nvPr userDrawn="1"/>
        </p:nvGrpSpPr>
        <p:grpSpPr>
          <a:xfrm>
            <a:off x="0" y="6521865"/>
            <a:ext cx="12192000" cy="105747"/>
            <a:chOff x="-264136" y="1845573"/>
            <a:chExt cx="8774975" cy="95669"/>
          </a:xfrm>
        </p:grpSpPr>
        <p:sp>
          <p:nvSpPr>
            <p:cNvPr id="17" name="Rectangle 16"/>
            <p:cNvSpPr>
              <a:spLocks noChangeAspect="1"/>
            </p:cNvSpPr>
            <p:nvPr/>
          </p:nvSpPr>
          <p:spPr>
            <a:xfrm>
              <a:off x="3866655" y="1845573"/>
              <a:ext cx="151200" cy="95669"/>
            </a:xfrm>
            <a:prstGeom prst="rect">
              <a:avLst/>
            </a:prstGeom>
            <a:solidFill>
              <a:srgbClr val="90C13E"/>
            </a:solidFill>
            <a:ln w="12700" cap="flat" cmpd="sng" algn="ctr">
              <a:noFill/>
              <a:prstDash val="solid"/>
              <a:miter lim="800000"/>
            </a:ln>
            <a:effectLst/>
          </p:spPr>
          <p:txBody>
            <a:bodyPr rtlCol="0" anchor="ctr"/>
            <a:lstStyle/>
            <a:p>
              <a:pPr algn="ctr" defTabSz="620830">
                <a:lnSpc>
                  <a:spcPct val="90000"/>
                </a:lnSpc>
                <a:spcBef>
                  <a:spcPct val="0"/>
                </a:spcBef>
                <a:spcAft>
                  <a:spcPct val="35000"/>
                </a:spcAft>
                <a:defRPr/>
              </a:pPr>
              <a:endParaRPr lang="en-GB" sz="1333" kern="0" dirty="0">
                <a:solidFill>
                  <a:prstClr val="white"/>
                </a:solidFill>
              </a:endParaRPr>
            </a:p>
          </p:txBody>
        </p:sp>
        <p:sp>
          <p:nvSpPr>
            <p:cNvPr id="18" name="Rectangle 17"/>
            <p:cNvSpPr>
              <a:spLocks noChangeAspect="1"/>
            </p:cNvSpPr>
            <p:nvPr/>
          </p:nvSpPr>
          <p:spPr>
            <a:xfrm>
              <a:off x="4048481" y="1845573"/>
              <a:ext cx="151200" cy="95669"/>
            </a:xfrm>
            <a:prstGeom prst="rect">
              <a:avLst/>
            </a:prstGeom>
            <a:solidFill>
              <a:srgbClr val="67A3BD"/>
            </a:solidFill>
            <a:ln w="12700" cap="flat" cmpd="sng" algn="ctr">
              <a:noFill/>
              <a:prstDash val="solid"/>
              <a:miter lim="800000"/>
            </a:ln>
            <a:effectLst/>
          </p:spPr>
          <p:txBody>
            <a:bodyPr rtlCol="0" anchor="ctr"/>
            <a:lstStyle/>
            <a:p>
              <a:pPr algn="ctr" defTabSz="620830">
                <a:lnSpc>
                  <a:spcPct val="90000"/>
                </a:lnSpc>
                <a:spcBef>
                  <a:spcPct val="0"/>
                </a:spcBef>
                <a:spcAft>
                  <a:spcPct val="35000"/>
                </a:spcAft>
                <a:defRPr/>
              </a:pPr>
              <a:endParaRPr lang="en-GB" sz="1333" kern="0" dirty="0">
                <a:solidFill>
                  <a:prstClr val="white"/>
                </a:solidFill>
              </a:endParaRPr>
            </a:p>
          </p:txBody>
        </p:sp>
        <p:sp>
          <p:nvSpPr>
            <p:cNvPr id="19" name="Rectangle 18"/>
            <p:cNvSpPr>
              <a:spLocks noChangeAspect="1"/>
            </p:cNvSpPr>
            <p:nvPr/>
          </p:nvSpPr>
          <p:spPr>
            <a:xfrm>
              <a:off x="4229130" y="1845573"/>
              <a:ext cx="151200" cy="95669"/>
            </a:xfrm>
            <a:prstGeom prst="rect">
              <a:avLst/>
            </a:prstGeom>
            <a:solidFill>
              <a:srgbClr val="C74D1F"/>
            </a:solidFill>
            <a:ln w="12700" cap="flat" cmpd="sng" algn="ctr">
              <a:noFill/>
              <a:prstDash val="solid"/>
              <a:miter lim="800000"/>
            </a:ln>
            <a:effectLst/>
          </p:spPr>
          <p:txBody>
            <a:bodyPr rtlCol="0" anchor="ctr"/>
            <a:lstStyle/>
            <a:p>
              <a:pPr algn="ctr" defTabSz="620830">
                <a:lnSpc>
                  <a:spcPct val="90000"/>
                </a:lnSpc>
                <a:spcBef>
                  <a:spcPct val="0"/>
                </a:spcBef>
                <a:spcAft>
                  <a:spcPct val="35000"/>
                </a:spcAft>
                <a:defRPr/>
              </a:pPr>
              <a:endParaRPr lang="en-GB" sz="1333" kern="0" dirty="0">
                <a:solidFill>
                  <a:prstClr val="white"/>
                </a:solidFill>
              </a:endParaRPr>
            </a:p>
          </p:txBody>
        </p:sp>
        <p:cxnSp>
          <p:nvCxnSpPr>
            <p:cNvPr id="20" name="Straight Connector 19"/>
            <p:cNvCxnSpPr/>
            <p:nvPr/>
          </p:nvCxnSpPr>
          <p:spPr>
            <a:xfrm>
              <a:off x="4515972" y="1893407"/>
              <a:ext cx="3994867" cy="0"/>
            </a:xfrm>
            <a:prstGeom prst="line">
              <a:avLst/>
            </a:prstGeom>
            <a:noFill/>
            <a:ln w="19050" cap="flat" cmpd="sng" algn="ctr">
              <a:solidFill>
                <a:srgbClr val="9D9D9D"/>
              </a:solidFill>
              <a:prstDash val="solid"/>
              <a:miter lim="800000"/>
            </a:ln>
            <a:effectLst/>
          </p:spPr>
        </p:cxnSp>
        <p:cxnSp>
          <p:nvCxnSpPr>
            <p:cNvPr id="22" name="Straight Connector 21"/>
            <p:cNvCxnSpPr/>
            <p:nvPr/>
          </p:nvCxnSpPr>
          <p:spPr>
            <a:xfrm>
              <a:off x="-264136" y="1893407"/>
              <a:ext cx="4006473" cy="0"/>
            </a:xfrm>
            <a:prstGeom prst="line">
              <a:avLst/>
            </a:prstGeom>
            <a:noFill/>
            <a:ln w="19050" cap="flat" cmpd="sng" algn="ctr">
              <a:solidFill>
                <a:srgbClr val="9D9D9D"/>
              </a:solidFill>
              <a:prstDash val="solid"/>
              <a:miter lim="800000"/>
            </a:ln>
            <a:effectLst/>
          </p:spPr>
        </p:cxnSp>
      </p:grpSp>
      <p:cxnSp>
        <p:nvCxnSpPr>
          <p:cNvPr id="23" name="Straight Connector 22"/>
          <p:cNvCxnSpPr/>
          <p:nvPr userDrawn="1"/>
        </p:nvCxnSpPr>
        <p:spPr>
          <a:xfrm>
            <a:off x="0" y="1208052"/>
            <a:ext cx="12192000" cy="0"/>
          </a:xfrm>
          <a:prstGeom prst="line">
            <a:avLst/>
          </a:prstGeom>
          <a:noFill/>
          <a:ln w="19050" cap="flat" cmpd="sng" algn="ctr">
            <a:solidFill>
              <a:srgbClr val="9D9D9D"/>
            </a:solidFill>
            <a:prstDash val="solid"/>
            <a:miter lim="800000"/>
          </a:ln>
          <a:effectLst/>
        </p:spPr>
      </p:cxnSp>
      <p:pic>
        <p:nvPicPr>
          <p:cNvPr id="24" name="Picture 23"/>
          <p:cNvPicPr>
            <a:picLocks noChangeAspect="1"/>
          </p:cNvPicPr>
          <p:nvPr userDrawn="1"/>
        </p:nvPicPr>
        <p:blipFill rotWithShape="1">
          <a:blip r:embed="rId8" cstate="screen">
            <a:extLst>
              <a:ext uri="{28A0092B-C50C-407E-A947-70E740481C1C}">
                <a14:useLocalDpi xmlns:a14="http://schemas.microsoft.com/office/drawing/2010/main"/>
              </a:ext>
            </a:extLst>
          </a:blip>
          <a:srcRect b="10293"/>
          <a:stretch/>
        </p:blipFill>
        <p:spPr>
          <a:xfrm>
            <a:off x="238749" y="99142"/>
            <a:ext cx="1691112" cy="689565"/>
          </a:xfrm>
          <a:prstGeom prst="rect">
            <a:avLst/>
          </a:prstGeom>
        </p:spPr>
      </p:pic>
      <p:sp>
        <p:nvSpPr>
          <p:cNvPr id="28" name="Rectangle 27"/>
          <p:cNvSpPr/>
          <p:nvPr userDrawn="1"/>
        </p:nvSpPr>
        <p:spPr>
          <a:xfrm>
            <a:off x="3836177" y="3862946"/>
            <a:ext cx="3614668" cy="2606047"/>
          </a:xfrm>
          <a:prstGeom prst="rect">
            <a:avLst/>
          </a:prstGeom>
        </p:spPr>
        <p:txBody>
          <a:bodyPr vert="horz" wrap="square" lIns="111580" tIns="55791" rIns="111580" bIns="55791" rtlCol="0">
            <a:noAutofit/>
          </a:bodyPr>
          <a:lstStyle/>
          <a:p>
            <a:pPr defTabSz="954247"/>
            <a:r>
              <a:rPr lang="en-US" sz="1733" dirty="0">
                <a:solidFill>
                  <a:srgbClr val="000000">
                    <a:lumMod val="75000"/>
                    <a:lumOff val="25000"/>
                  </a:srgbClr>
                </a:solidFill>
              </a:rPr>
              <a:t> </a:t>
            </a:r>
          </a:p>
          <a:p>
            <a:pPr defTabSz="954247"/>
            <a:endParaRPr lang="en-US" sz="1733" dirty="0">
              <a:solidFill>
                <a:srgbClr val="000000">
                  <a:lumMod val="75000"/>
                  <a:lumOff val="25000"/>
                </a:srgbClr>
              </a:solidFill>
            </a:endParaRPr>
          </a:p>
          <a:p>
            <a:pPr defTabSz="954247"/>
            <a:endParaRPr lang="en-US" sz="1733" dirty="0">
              <a:solidFill>
                <a:srgbClr val="000000">
                  <a:lumMod val="75000"/>
                  <a:lumOff val="25000"/>
                </a:srgbClr>
              </a:solidFill>
            </a:endParaRPr>
          </a:p>
          <a:p>
            <a:pPr defTabSz="954247"/>
            <a:endParaRPr lang="en-US" sz="1733" dirty="0">
              <a:solidFill>
                <a:srgbClr val="000000">
                  <a:lumMod val="75000"/>
                  <a:lumOff val="25000"/>
                </a:srgbClr>
              </a:solidFill>
            </a:endParaRPr>
          </a:p>
          <a:p>
            <a:pPr defTabSz="954247"/>
            <a:endParaRPr lang="en-US" sz="1733" dirty="0">
              <a:solidFill>
                <a:srgbClr val="000000">
                  <a:lumMod val="75000"/>
                  <a:lumOff val="25000"/>
                </a:srgbClr>
              </a:solidFill>
            </a:endParaRPr>
          </a:p>
        </p:txBody>
      </p:sp>
      <p:pic>
        <p:nvPicPr>
          <p:cNvPr id="14" name="Picture 13" descr="C:\Users\maxso\AppData\Local\Microsoft\Windows\INetCache\Content.Word\AkzoNobel_master_logo_RGB_tcm9-83556.jpg">
            <a:extLst>
              <a:ext uri="{FF2B5EF4-FFF2-40B4-BE49-F238E27FC236}">
                <a16:creationId xmlns:a16="http://schemas.microsoft.com/office/drawing/2014/main" id="{E02A2E7A-E523-4FDD-9035-B9C81CEE882B}"/>
              </a:ext>
            </a:extLst>
          </p:cNvPr>
          <p:cNvPicPr/>
          <p:nvPr userDrawn="1"/>
        </p:nvPicPr>
        <p:blipFill rotWithShape="1">
          <a:blip r:embed="rId9" cstate="screen">
            <a:extLst>
              <a:ext uri="{28A0092B-C50C-407E-A947-70E740481C1C}">
                <a14:useLocalDpi xmlns:a14="http://schemas.microsoft.com/office/drawing/2010/main"/>
              </a:ext>
            </a:extLst>
          </a:blip>
          <a:srcRect/>
          <a:stretch/>
        </p:blipFill>
        <p:spPr bwMode="auto">
          <a:xfrm>
            <a:off x="216568" y="832034"/>
            <a:ext cx="1692312" cy="340716"/>
          </a:xfrm>
          <a:prstGeom prst="rect">
            <a:avLst/>
          </a:prstGeom>
          <a:noFill/>
          <a:ln>
            <a:noFill/>
          </a:ln>
        </p:spPr>
      </p:pic>
    </p:spTree>
    <p:extLst>
      <p:ext uri="{BB962C8B-B14F-4D97-AF65-F5344CB8AC3E}">
        <p14:creationId xmlns:p14="http://schemas.microsoft.com/office/powerpoint/2010/main" val="108326864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Lst>
  <p:hf hdr="0" dt="0"/>
  <p:txStyles>
    <p:titleStyle>
      <a:lvl1pPr algn="r" defTabSz="2012900" rtl="0" eaLnBrk="1" latinLnBrk="0" hangingPunct="1">
        <a:spcBef>
          <a:spcPct val="0"/>
        </a:spcBef>
        <a:buNone/>
        <a:tabLst>
          <a:tab pos="9207270" algn="l"/>
        </a:tabLst>
        <a:defRPr lang="nl-NL" sz="3600" kern="0" dirty="0">
          <a:solidFill>
            <a:srgbClr val="9D9D9D"/>
          </a:solidFill>
          <a:latin typeface="+mn-lt"/>
          <a:ea typeface="+mn-ea"/>
          <a:cs typeface="+mn-cs"/>
        </a:defRPr>
      </a:lvl1pPr>
    </p:titleStyle>
    <p:bodyStyle>
      <a:lvl1pPr marL="0" indent="0" algn="l" defTabSz="1219170" rtl="0" eaLnBrk="1" latinLnBrk="0" hangingPunct="1">
        <a:spcBef>
          <a:spcPts val="0"/>
        </a:spcBef>
        <a:buFont typeface="Arial" pitchFamily="34" charset="0"/>
        <a:buNone/>
        <a:defRPr lang="nl-NL" sz="2133" kern="1200" dirty="0" smtClean="0">
          <a:solidFill>
            <a:schemeClr val="tx1">
              <a:lumMod val="75000"/>
              <a:lumOff val="25000"/>
            </a:schemeClr>
          </a:solidFill>
          <a:latin typeface="+mn-lt"/>
          <a:ea typeface="+mn-ea"/>
          <a:cs typeface="+mn-cs"/>
        </a:defRPr>
      </a:lvl1pPr>
      <a:lvl2pPr marL="287993" indent="-287993" algn="l" defTabSz="1219170" rtl="0" eaLnBrk="1" latinLnBrk="0" hangingPunct="1">
        <a:spcBef>
          <a:spcPct val="20000"/>
        </a:spcBef>
        <a:buFont typeface="Arial" pitchFamily="34" charset="0"/>
        <a:buChar char="•"/>
        <a:defRPr lang="nl-NL" sz="2133" kern="1200" dirty="0" smtClean="0">
          <a:solidFill>
            <a:schemeClr val="tx1">
              <a:lumMod val="75000"/>
              <a:lumOff val="25000"/>
            </a:schemeClr>
          </a:solidFill>
          <a:latin typeface="+mn-lt"/>
          <a:ea typeface="+mn-ea"/>
          <a:cs typeface="+mn-cs"/>
        </a:defRPr>
      </a:lvl2pPr>
      <a:lvl3pPr marL="575986" indent="-287993" algn="l" defTabSz="1219170" rtl="0" eaLnBrk="1" latinLnBrk="0" hangingPunct="1">
        <a:spcBef>
          <a:spcPct val="20000"/>
        </a:spcBef>
        <a:buFont typeface="Wingdings" pitchFamily="2" charset="2"/>
        <a:buChar char="§"/>
        <a:defRPr lang="nl-NL" sz="2133" kern="1200" dirty="0" smtClean="0">
          <a:solidFill>
            <a:schemeClr val="tx1">
              <a:lumMod val="75000"/>
              <a:lumOff val="25000"/>
            </a:schemeClr>
          </a:solidFill>
          <a:latin typeface="+mn-lt"/>
          <a:ea typeface="+mn-ea"/>
          <a:cs typeface="+mn-cs"/>
        </a:defRPr>
      </a:lvl3pPr>
      <a:lvl4pPr marL="863978" indent="-287993" algn="l" defTabSz="1219170" rtl="0" eaLnBrk="1" latinLnBrk="0" hangingPunct="1">
        <a:spcBef>
          <a:spcPct val="20000"/>
        </a:spcBef>
        <a:buFont typeface="Arial" pitchFamily="34" charset="0"/>
        <a:buChar char="–"/>
        <a:defRPr lang="nl-NL" sz="2133" kern="1200" dirty="0" smtClean="0">
          <a:solidFill>
            <a:schemeClr val="tx1">
              <a:lumMod val="75000"/>
              <a:lumOff val="25000"/>
            </a:schemeClr>
          </a:solidFill>
          <a:latin typeface="+mn-lt"/>
          <a:ea typeface="+mn-ea"/>
          <a:cs typeface="+mn-cs"/>
        </a:defRPr>
      </a:lvl4pPr>
      <a:lvl5pPr marL="1151971" indent="-287993" algn="l" defTabSz="1219170" rtl="0" eaLnBrk="1" latinLnBrk="0" hangingPunct="1">
        <a:spcBef>
          <a:spcPct val="20000"/>
        </a:spcBef>
        <a:buFont typeface="Arial" pitchFamily="34" charset="0"/>
        <a:buChar char="»"/>
        <a:defRPr lang="nl-NL" sz="2133" kern="1200" dirty="0">
          <a:solidFill>
            <a:schemeClr val="tx1">
              <a:lumMod val="75000"/>
              <a:lumOff val="25000"/>
            </a:schemeClr>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3200" y="6368345"/>
            <a:ext cx="635000" cy="353131"/>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pPr defTabSz="457189"/>
            <a:fld id="{5C4B54F9-0DD5-4B6B-B6F5-D3A74ED86E25}" type="slidenum">
              <a:rPr lang="sv-SE" smtClean="0">
                <a:solidFill>
                  <a:srgbClr val="333333">
                    <a:tint val="75000"/>
                  </a:srgbClr>
                </a:solidFill>
              </a:rPr>
              <a:pPr defTabSz="457189"/>
              <a:t>‹#›</a:t>
            </a:fld>
            <a:endParaRPr lang="sv-SE">
              <a:solidFill>
                <a:srgbClr val="333333">
                  <a:tint val="75000"/>
                </a:srgbClr>
              </a:solidFill>
            </a:endParaRPr>
          </a:p>
        </p:txBody>
      </p:sp>
      <p:sp>
        <p:nvSpPr>
          <p:cNvPr id="5" name="Footer Placeholder 4">
            <a:extLst>
              <a:ext uri="{FF2B5EF4-FFF2-40B4-BE49-F238E27FC236}">
                <a16:creationId xmlns:a16="http://schemas.microsoft.com/office/drawing/2014/main" id="{F5FBF94F-9322-4FA7-B0DD-F7880F888CF1}"/>
              </a:ext>
            </a:extLst>
          </p:cNvPr>
          <p:cNvSpPr>
            <a:spLocks noGrp="1"/>
          </p:cNvSpPr>
          <p:nvPr>
            <p:ph type="ftr" sz="quarter" idx="3"/>
          </p:nvPr>
        </p:nvSpPr>
        <p:spPr>
          <a:xfrm>
            <a:off x="7239000" y="6311902"/>
            <a:ext cx="4114800" cy="365125"/>
          </a:xfrm>
          <a:prstGeom prst="rect">
            <a:avLst/>
          </a:prstGeom>
        </p:spPr>
        <p:txBody>
          <a:bodyPr/>
          <a:lstStyle>
            <a:lvl1pPr algn="r">
              <a:defRPr sz="1000">
                <a:latin typeface="+mj-lt"/>
              </a:defRPr>
            </a:lvl1pPr>
          </a:lstStyle>
          <a:p>
            <a:r>
              <a:rPr lang="sv-SE">
                <a:solidFill>
                  <a:srgbClr val="333333"/>
                </a:solidFill>
              </a:rPr>
              <a:t>Environmental Footprint in Sweden  I  www.lifecyclecenter.se</a:t>
            </a:r>
          </a:p>
        </p:txBody>
      </p:sp>
    </p:spTree>
    <p:extLst>
      <p:ext uri="{BB962C8B-B14F-4D97-AF65-F5344CB8AC3E}">
        <p14:creationId xmlns:p14="http://schemas.microsoft.com/office/powerpoint/2010/main" val="348529602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6" r:id="rId11"/>
  </p:sldLayoutIdLst>
  <p:transition>
    <p:fade thruBlk="1"/>
  </p:transition>
  <p:hf hd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604800" y="1763568"/>
            <a:ext cx="11318400" cy="4147200"/>
          </a:xfrm>
          <a:prstGeom prst="rect">
            <a:avLst/>
          </a:prstGeom>
        </p:spPr>
        <p:txBody>
          <a:bodyPr vert="horz" lIns="0" tIns="0" rIns="0" bIns="0" rtlCol="0">
            <a:normAutofit/>
          </a:bodyPr>
          <a:lstStyle/>
          <a:p>
            <a:pPr lvl="0"/>
            <a:r>
              <a:rPr lang="sv-SE" dirty="0" err="1"/>
              <a:t>Click</a:t>
            </a:r>
            <a:r>
              <a:rPr lang="sv-SE" dirty="0"/>
              <a:t> to </a:t>
            </a:r>
            <a:r>
              <a:rPr lang="sv-SE" dirty="0" err="1"/>
              <a:t>add</a:t>
            </a:r>
            <a:r>
              <a:rPr lang="sv-SE" dirty="0"/>
              <a:t> </a:t>
            </a:r>
            <a:r>
              <a:rPr lang="sv-SE" dirty="0" err="1"/>
              <a:t>your</a:t>
            </a:r>
            <a:r>
              <a:rPr lang="sv-SE" dirty="0"/>
              <a:t> </a:t>
            </a:r>
            <a:r>
              <a:rPr lang="sv-SE" dirty="0" err="1"/>
              <a:t>bulletlist</a:t>
            </a:r>
            <a:endParaRPr lang="sv-SE" dirty="0"/>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9" name="Date Placeholder 3"/>
          <p:cNvSpPr>
            <a:spLocks noGrp="1"/>
          </p:cNvSpPr>
          <p:nvPr>
            <p:ph type="dt" sz="half" idx="2"/>
          </p:nvPr>
        </p:nvSpPr>
        <p:spPr>
          <a:xfrm>
            <a:off x="604801" y="6431828"/>
            <a:ext cx="821024" cy="163294"/>
          </a:xfrm>
          <a:prstGeom prst="rect">
            <a:avLst/>
          </a:prstGeom>
        </p:spPr>
        <p:txBody>
          <a:bodyPr vert="horz" wrap="none" lIns="0" tIns="0" rIns="0" bIns="0" rtlCol="0" anchor="t"/>
          <a:lstStyle>
            <a:lvl1pPr algn="l">
              <a:defRPr sz="816">
                <a:solidFill>
                  <a:schemeClr val="tx1"/>
                </a:solidFill>
                <a:latin typeface="Arial Narrow" panose="020B0606020202030204" pitchFamily="34" charset="0"/>
              </a:defRPr>
            </a:lvl1pPr>
          </a:lstStyle>
          <a:p>
            <a:pPr defTabSz="972481"/>
            <a:endParaRPr lang="sv-SE" dirty="0">
              <a:solidFill>
                <a:prstClr val="black"/>
              </a:solidFill>
            </a:endParaRPr>
          </a:p>
        </p:txBody>
      </p:sp>
      <p:sp>
        <p:nvSpPr>
          <p:cNvPr id="10" name="Footer Placeholder 4"/>
          <p:cNvSpPr>
            <a:spLocks noGrp="1"/>
          </p:cNvSpPr>
          <p:nvPr>
            <p:ph type="ftr" sz="quarter" idx="3"/>
          </p:nvPr>
        </p:nvSpPr>
        <p:spPr>
          <a:xfrm>
            <a:off x="1480300" y="6431828"/>
            <a:ext cx="4708921" cy="163294"/>
          </a:xfrm>
          <a:prstGeom prst="rect">
            <a:avLst/>
          </a:prstGeom>
        </p:spPr>
        <p:txBody>
          <a:bodyPr vert="horz" lIns="0" tIns="0" rIns="0" bIns="0" rtlCol="0" anchor="t"/>
          <a:lstStyle>
            <a:lvl1pPr algn="l">
              <a:defRPr sz="816" cap="all" baseline="0">
                <a:solidFill>
                  <a:schemeClr val="tx1"/>
                </a:solidFill>
                <a:latin typeface="Arial Narrow" panose="020B0606020202030204" pitchFamily="34" charset="0"/>
              </a:defRPr>
            </a:lvl1pPr>
          </a:lstStyle>
          <a:p>
            <a:r>
              <a:rPr lang="sv-SE">
                <a:solidFill>
                  <a:prstClr val="black"/>
                </a:solidFill>
              </a:rPr>
              <a:t>Environmental Footprint in Sweden  I  www.lifecyclecenter.se</a:t>
            </a:r>
            <a:endParaRPr lang="sv-SE" dirty="0">
              <a:solidFill>
                <a:prstClr val="black"/>
              </a:solidFill>
            </a:endParaRPr>
          </a:p>
        </p:txBody>
      </p:sp>
      <p:sp>
        <p:nvSpPr>
          <p:cNvPr id="11" name="Slide Number Placeholder 5"/>
          <p:cNvSpPr>
            <a:spLocks noGrp="1"/>
          </p:cNvSpPr>
          <p:nvPr>
            <p:ph type="sldNum" sz="quarter" idx="4"/>
          </p:nvPr>
        </p:nvSpPr>
        <p:spPr>
          <a:xfrm>
            <a:off x="10028782" y="6431828"/>
            <a:ext cx="1728000" cy="163294"/>
          </a:xfrm>
          <a:prstGeom prst="rect">
            <a:avLst/>
          </a:prstGeom>
        </p:spPr>
        <p:txBody>
          <a:bodyPr vert="horz" wrap="none" lIns="0" tIns="0" rIns="0" bIns="0" rtlCol="0" anchor="t"/>
          <a:lstStyle>
            <a:lvl1pPr algn="r">
              <a:defRPr sz="1087">
                <a:solidFill>
                  <a:schemeClr val="tx1"/>
                </a:solidFill>
              </a:defRPr>
            </a:lvl1pPr>
          </a:lstStyle>
          <a:p>
            <a:pPr defTabSz="972481"/>
            <a:fld id="{6F67B5D9-DB62-4DEA-AF3E-B11D0AE898D7}" type="slidenum">
              <a:rPr lang="sv-SE" smtClean="0">
                <a:solidFill>
                  <a:prstClr val="black"/>
                </a:solidFill>
              </a:rPr>
              <a:pPr defTabSz="972481"/>
              <a:t>‹#›</a:t>
            </a:fld>
            <a:endParaRPr lang="sv-SE">
              <a:solidFill>
                <a:prstClr val="black"/>
              </a:solidFill>
            </a:endParaRPr>
          </a:p>
        </p:txBody>
      </p:sp>
    </p:spTree>
    <p:extLst>
      <p:ext uri="{BB962C8B-B14F-4D97-AF65-F5344CB8AC3E}">
        <p14:creationId xmlns:p14="http://schemas.microsoft.com/office/powerpoint/2010/main" val="13215088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Lst>
  <p:hf hdr="0" dt="0"/>
  <p:txStyles>
    <p:titleStyle>
      <a:lvl1pPr algn="l" defTabSz="829588" rtl="0" eaLnBrk="1" latinLnBrk="0" hangingPunct="1">
        <a:lnSpc>
          <a:spcPct val="90000"/>
        </a:lnSpc>
        <a:spcBef>
          <a:spcPct val="0"/>
        </a:spcBef>
        <a:buNone/>
        <a:defRPr sz="5280" kern="1200" baseline="0">
          <a:solidFill>
            <a:schemeClr val="tx1"/>
          </a:solidFill>
          <a:latin typeface="+mj-lt"/>
          <a:ea typeface="+mj-ea"/>
          <a:cs typeface="+mj-cs"/>
        </a:defRPr>
      </a:lvl1pPr>
    </p:titleStyle>
    <p:bodyStyle>
      <a:lvl1pPr marL="207396" indent="-207396" algn="l" defTabSz="829588" rtl="0" eaLnBrk="1" latinLnBrk="0" hangingPunct="1">
        <a:lnSpc>
          <a:spcPct val="90000"/>
        </a:lnSpc>
        <a:spcBef>
          <a:spcPts val="906"/>
        </a:spcBef>
        <a:buFont typeface="Arial" panose="020B0604020202020204" pitchFamily="34" charset="0"/>
        <a:buChar char="•"/>
        <a:defRPr sz="2400" kern="1200">
          <a:solidFill>
            <a:schemeClr val="tx1"/>
          </a:solidFill>
          <a:latin typeface="+mn-lt"/>
          <a:ea typeface="+mn-ea"/>
          <a:cs typeface="+mn-cs"/>
        </a:defRPr>
      </a:lvl1pPr>
      <a:lvl2pPr marL="622189" indent="-207396" algn="l" defTabSz="829588" rtl="0" eaLnBrk="1" latinLnBrk="0" hangingPunct="1">
        <a:lnSpc>
          <a:spcPct val="90000"/>
        </a:lnSpc>
        <a:spcBef>
          <a:spcPts val="454"/>
        </a:spcBef>
        <a:buFont typeface="Arial" panose="020B0604020202020204" pitchFamily="34" charset="0"/>
        <a:buChar char="•"/>
        <a:defRPr sz="1920" kern="1200">
          <a:solidFill>
            <a:schemeClr val="tx1"/>
          </a:solidFill>
          <a:latin typeface="+mn-lt"/>
          <a:ea typeface="+mn-ea"/>
          <a:cs typeface="+mn-cs"/>
        </a:defRPr>
      </a:lvl2pPr>
      <a:lvl3pPr marL="1036984" indent="-207396" algn="l" defTabSz="829588" rtl="0" eaLnBrk="1" latinLnBrk="0" hangingPunct="1">
        <a:lnSpc>
          <a:spcPct val="90000"/>
        </a:lnSpc>
        <a:spcBef>
          <a:spcPts val="454"/>
        </a:spcBef>
        <a:buFont typeface="Arial" panose="020B0604020202020204" pitchFamily="34" charset="0"/>
        <a:buChar char="•"/>
        <a:defRPr sz="1680" kern="1200">
          <a:solidFill>
            <a:schemeClr val="tx1"/>
          </a:solidFill>
          <a:latin typeface="+mn-lt"/>
          <a:ea typeface="+mn-ea"/>
          <a:cs typeface="+mn-cs"/>
        </a:defRPr>
      </a:lvl3pPr>
      <a:lvl4pPr marL="1451777" indent="-207396" algn="l" defTabSz="829588" rtl="0" eaLnBrk="1" latinLnBrk="0" hangingPunct="1">
        <a:lnSpc>
          <a:spcPct val="90000"/>
        </a:lnSpc>
        <a:spcBef>
          <a:spcPts val="454"/>
        </a:spcBef>
        <a:buFont typeface="Arial" panose="020B0604020202020204" pitchFamily="34" charset="0"/>
        <a:buChar char="•"/>
        <a:defRPr sz="1440" kern="1200">
          <a:solidFill>
            <a:schemeClr val="tx1"/>
          </a:solidFill>
          <a:latin typeface="+mn-lt"/>
          <a:ea typeface="+mn-ea"/>
          <a:cs typeface="+mn-cs"/>
        </a:defRPr>
      </a:lvl4pPr>
      <a:lvl5pPr marL="1866570" indent="-207396" algn="l" defTabSz="829588" rtl="0" eaLnBrk="1" latinLnBrk="0" hangingPunct="1">
        <a:lnSpc>
          <a:spcPct val="90000"/>
        </a:lnSpc>
        <a:spcBef>
          <a:spcPts val="454"/>
        </a:spcBef>
        <a:buFont typeface="Arial" panose="020B0604020202020204" pitchFamily="34" charset="0"/>
        <a:buChar char="•"/>
        <a:defRPr sz="1440" kern="1200">
          <a:solidFill>
            <a:schemeClr val="tx1"/>
          </a:solidFill>
          <a:latin typeface="+mn-lt"/>
          <a:ea typeface="+mn-ea"/>
          <a:cs typeface="+mn-cs"/>
        </a:defRPr>
      </a:lvl5pPr>
      <a:lvl6pPr marL="2281364" indent="-207396" algn="l" defTabSz="829588"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6pPr>
      <a:lvl7pPr marL="2696158" indent="-207396" algn="l" defTabSz="829588"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7pPr>
      <a:lvl8pPr marL="3110951" indent="-207396" algn="l" defTabSz="829588"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8pPr>
      <a:lvl9pPr marL="3525743" indent="-207396" algn="l" defTabSz="829588" rtl="0" eaLnBrk="1" latinLnBrk="0" hangingPunct="1">
        <a:lnSpc>
          <a:spcPct val="90000"/>
        </a:lnSpc>
        <a:spcBef>
          <a:spcPts val="454"/>
        </a:spcBef>
        <a:buFont typeface="Arial" panose="020B0604020202020204" pitchFamily="34" charset="0"/>
        <a:buChar char="•"/>
        <a:defRPr sz="1634" kern="1200">
          <a:solidFill>
            <a:schemeClr val="tx1"/>
          </a:solidFill>
          <a:latin typeface="+mn-lt"/>
          <a:ea typeface="+mn-ea"/>
          <a:cs typeface="+mn-cs"/>
        </a:defRPr>
      </a:lvl9pPr>
    </p:bodyStyle>
    <p:otherStyle>
      <a:defPPr>
        <a:defRPr lang="sv-SE"/>
      </a:defPPr>
      <a:lvl1pPr marL="0" algn="l" defTabSz="829588" rtl="0" eaLnBrk="1" latinLnBrk="0" hangingPunct="1">
        <a:defRPr sz="1634" kern="1200">
          <a:solidFill>
            <a:schemeClr val="tx1"/>
          </a:solidFill>
          <a:latin typeface="+mn-lt"/>
          <a:ea typeface="+mn-ea"/>
          <a:cs typeface="+mn-cs"/>
        </a:defRPr>
      </a:lvl1pPr>
      <a:lvl2pPr marL="414793" algn="l" defTabSz="829588" rtl="0" eaLnBrk="1" latinLnBrk="0" hangingPunct="1">
        <a:defRPr sz="1634" kern="1200">
          <a:solidFill>
            <a:schemeClr val="tx1"/>
          </a:solidFill>
          <a:latin typeface="+mn-lt"/>
          <a:ea typeface="+mn-ea"/>
          <a:cs typeface="+mn-cs"/>
        </a:defRPr>
      </a:lvl2pPr>
      <a:lvl3pPr marL="829588" algn="l" defTabSz="829588" rtl="0" eaLnBrk="1" latinLnBrk="0" hangingPunct="1">
        <a:defRPr sz="1634" kern="1200">
          <a:solidFill>
            <a:schemeClr val="tx1"/>
          </a:solidFill>
          <a:latin typeface="+mn-lt"/>
          <a:ea typeface="+mn-ea"/>
          <a:cs typeface="+mn-cs"/>
        </a:defRPr>
      </a:lvl3pPr>
      <a:lvl4pPr marL="1244381" algn="l" defTabSz="829588" rtl="0" eaLnBrk="1" latinLnBrk="0" hangingPunct="1">
        <a:defRPr sz="1634" kern="1200">
          <a:solidFill>
            <a:schemeClr val="tx1"/>
          </a:solidFill>
          <a:latin typeface="+mn-lt"/>
          <a:ea typeface="+mn-ea"/>
          <a:cs typeface="+mn-cs"/>
        </a:defRPr>
      </a:lvl4pPr>
      <a:lvl5pPr marL="1659174" algn="l" defTabSz="829588" rtl="0" eaLnBrk="1" latinLnBrk="0" hangingPunct="1">
        <a:defRPr sz="1634" kern="1200">
          <a:solidFill>
            <a:schemeClr val="tx1"/>
          </a:solidFill>
          <a:latin typeface="+mn-lt"/>
          <a:ea typeface="+mn-ea"/>
          <a:cs typeface="+mn-cs"/>
        </a:defRPr>
      </a:lvl5pPr>
      <a:lvl6pPr marL="2073966" algn="l" defTabSz="829588" rtl="0" eaLnBrk="1" latinLnBrk="0" hangingPunct="1">
        <a:defRPr sz="1634" kern="1200">
          <a:solidFill>
            <a:schemeClr val="tx1"/>
          </a:solidFill>
          <a:latin typeface="+mn-lt"/>
          <a:ea typeface="+mn-ea"/>
          <a:cs typeface="+mn-cs"/>
        </a:defRPr>
      </a:lvl6pPr>
      <a:lvl7pPr marL="2488760" algn="l" defTabSz="829588" rtl="0" eaLnBrk="1" latinLnBrk="0" hangingPunct="1">
        <a:defRPr sz="1634" kern="1200">
          <a:solidFill>
            <a:schemeClr val="tx1"/>
          </a:solidFill>
          <a:latin typeface="+mn-lt"/>
          <a:ea typeface="+mn-ea"/>
          <a:cs typeface="+mn-cs"/>
        </a:defRPr>
      </a:lvl7pPr>
      <a:lvl8pPr marL="2903554" algn="l" defTabSz="829588" rtl="0" eaLnBrk="1" latinLnBrk="0" hangingPunct="1">
        <a:defRPr sz="1634" kern="1200">
          <a:solidFill>
            <a:schemeClr val="tx1"/>
          </a:solidFill>
          <a:latin typeface="+mn-lt"/>
          <a:ea typeface="+mn-ea"/>
          <a:cs typeface="+mn-cs"/>
        </a:defRPr>
      </a:lvl8pPr>
      <a:lvl9pPr marL="3318347" algn="l" defTabSz="829588" rtl="0" eaLnBrk="1" latinLnBrk="0" hangingPunct="1">
        <a:defRPr sz="163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3200" y="6368345"/>
            <a:ext cx="635000" cy="353131"/>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pPr defTabSz="914400"/>
            <a:fld id="{9307E979-78D9-E84E-8946-C0E6D7E6D43D}" type="slidenum">
              <a:rPr lang="en-US" smtClean="0">
                <a:solidFill>
                  <a:srgbClr val="333333">
                    <a:tint val="75000"/>
                  </a:srgbClr>
                </a:solidFill>
              </a:rPr>
              <a:pPr defTabSz="914400"/>
              <a:t>‹#›</a:t>
            </a:fld>
            <a:endParaRPr lang="en-US">
              <a:solidFill>
                <a:srgbClr val="333333">
                  <a:tint val="75000"/>
                </a:srgbClr>
              </a:solidFill>
            </a:endParaRPr>
          </a:p>
        </p:txBody>
      </p:sp>
      <p:sp>
        <p:nvSpPr>
          <p:cNvPr id="5" name="Footer Placeholder 4">
            <a:extLst>
              <a:ext uri="{FF2B5EF4-FFF2-40B4-BE49-F238E27FC236}">
                <a16:creationId xmlns:a16="http://schemas.microsoft.com/office/drawing/2014/main" id="{F5FBF94F-9322-4FA7-B0DD-F7880F888CF1}"/>
              </a:ext>
            </a:extLst>
          </p:cNvPr>
          <p:cNvSpPr>
            <a:spLocks noGrp="1"/>
          </p:cNvSpPr>
          <p:nvPr>
            <p:ph type="ftr" sz="quarter" idx="3"/>
          </p:nvPr>
        </p:nvSpPr>
        <p:spPr>
          <a:xfrm>
            <a:off x="7239000" y="6311901"/>
            <a:ext cx="4114800" cy="365125"/>
          </a:xfrm>
          <a:prstGeom prst="rect">
            <a:avLst/>
          </a:prstGeom>
        </p:spPr>
        <p:txBody>
          <a:bodyPr/>
          <a:lstStyle>
            <a:lvl1pPr algn="r">
              <a:defRPr sz="1000">
                <a:latin typeface="+mj-lt"/>
              </a:defRPr>
            </a:lvl1pPr>
          </a:lstStyle>
          <a:p>
            <a:r>
              <a:rPr lang="en-US">
                <a:solidFill>
                  <a:srgbClr val="333333"/>
                </a:solidFill>
              </a:rPr>
              <a:t>Environmental Footprint in Sweden  I  www.lifecyclecenter.se</a:t>
            </a:r>
          </a:p>
        </p:txBody>
      </p:sp>
    </p:spTree>
    <p:extLst>
      <p:ext uri="{BB962C8B-B14F-4D97-AF65-F5344CB8AC3E}">
        <p14:creationId xmlns:p14="http://schemas.microsoft.com/office/powerpoint/2010/main" val="226021712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16" r:id="rId9"/>
    <p:sldLayoutId id="2147483819" r:id="rId10"/>
  </p:sldLayoutIdLst>
  <p:transition>
    <p:fade thruBlk="1"/>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203200" y="6368345"/>
            <a:ext cx="635000" cy="353131"/>
          </a:xfrm>
          <a:prstGeom prst="rect">
            <a:avLst/>
          </a:prstGeom>
        </p:spPr>
        <p:txBody>
          <a:bodyPr vert="horz" lIns="91440" tIns="45720" rIns="91440" bIns="45720" rtlCol="0" anchor="ctr"/>
          <a:lstStyle>
            <a:lvl1pPr algn="r">
              <a:defRPr sz="1000">
                <a:solidFill>
                  <a:schemeClr val="tx1">
                    <a:tint val="75000"/>
                  </a:schemeClr>
                </a:solidFill>
                <a:latin typeface="+mj-lt"/>
              </a:defRPr>
            </a:lvl1pPr>
          </a:lstStyle>
          <a:p>
            <a:fld id="{5C4B54F9-0DD5-4B6B-B6F5-D3A74ED86E25}" type="slidenum">
              <a:rPr lang="sv-SE" smtClean="0"/>
              <a:t>‹#›</a:t>
            </a:fld>
            <a:endParaRPr lang="sv-SE"/>
          </a:p>
        </p:txBody>
      </p:sp>
      <p:sp>
        <p:nvSpPr>
          <p:cNvPr id="5" name="Footer Placeholder 4">
            <a:extLst>
              <a:ext uri="{FF2B5EF4-FFF2-40B4-BE49-F238E27FC236}">
                <a16:creationId xmlns:a16="http://schemas.microsoft.com/office/drawing/2014/main" id="{F5FBF94F-9322-4FA7-B0DD-F7880F888CF1}"/>
              </a:ext>
            </a:extLst>
          </p:cNvPr>
          <p:cNvSpPr>
            <a:spLocks noGrp="1"/>
          </p:cNvSpPr>
          <p:nvPr>
            <p:ph type="ftr" sz="quarter" idx="3"/>
          </p:nvPr>
        </p:nvSpPr>
        <p:spPr>
          <a:xfrm>
            <a:off x="7239000" y="6311901"/>
            <a:ext cx="4114800" cy="365125"/>
          </a:xfrm>
          <a:prstGeom prst="rect">
            <a:avLst/>
          </a:prstGeom>
        </p:spPr>
        <p:txBody>
          <a:bodyPr/>
          <a:lstStyle>
            <a:lvl1pPr algn="r">
              <a:defRPr sz="1000">
                <a:latin typeface="+mj-lt"/>
              </a:defRPr>
            </a:lvl1pPr>
          </a:lstStyle>
          <a:p>
            <a:r>
              <a:rPr lang="sv-SE"/>
              <a:t>Environmental Footprint in Sweden  I  www.lifecyclecenter.se</a:t>
            </a:r>
          </a:p>
        </p:txBody>
      </p:sp>
    </p:spTree>
    <p:extLst>
      <p:ext uri="{BB962C8B-B14F-4D97-AF65-F5344CB8AC3E}">
        <p14:creationId xmlns:p14="http://schemas.microsoft.com/office/powerpoint/2010/main" val="645466759"/>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fade thruBlk="1"/>
  </p:transition>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3.emf"/><Relationship Id="rId4" Type="http://schemas.openxmlformats.org/officeDocument/2006/relationships/image" Target="../media/image1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3.emf"/><Relationship Id="rId5" Type="http://schemas.openxmlformats.org/officeDocument/2006/relationships/image" Target="../media/image23.sv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environment/publications/recommendation-use-environmental-footprint-methods_en" TargetMode="External"/><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hyperlink" Target="mailto:EF_Helpdesk@sphera.com" TargetMode="External"/><Relationship Id="rId5" Type="http://schemas.openxmlformats.org/officeDocument/2006/relationships/hyperlink" Target="mailto:env-environmental-footprint@ec.europa.eu" TargetMode="External"/><Relationship Id="rId4" Type="http://schemas.openxmlformats.org/officeDocument/2006/relationships/hyperlink" Target="mailto:lifecyclecenter@chalmers.s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environment/eussd/smgp/pdf/infographic-env-info.pdf"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10;&#10;Description automatically generated with low confidence">
            <a:extLst>
              <a:ext uri="{FF2B5EF4-FFF2-40B4-BE49-F238E27FC236}">
                <a16:creationId xmlns:a16="http://schemas.microsoft.com/office/drawing/2014/main" id="{9F52A028-9CA9-2A47-A894-D3CECC74B67C}"/>
              </a:ext>
            </a:extLst>
          </p:cNvPr>
          <p:cNvPicPr>
            <a:picLocks noChangeAspect="1"/>
          </p:cNvPicPr>
          <p:nvPr/>
        </p:nvPicPr>
        <p:blipFill rotWithShape="1">
          <a:blip r:embed="rId3">
            <a:extLst>
              <a:ext uri="{28A0092B-C50C-407E-A947-70E740481C1C}">
                <a14:useLocalDpi xmlns:a14="http://schemas.microsoft.com/office/drawing/2010/main"/>
              </a:ext>
            </a:extLst>
          </a:blip>
          <a:srcRect t="38797"/>
          <a:stretch/>
        </p:blipFill>
        <p:spPr>
          <a:xfrm>
            <a:off x="-1173279" y="-1"/>
            <a:ext cx="13759726" cy="7153839"/>
          </a:xfrm>
          <a:prstGeom prst="rect">
            <a:avLst/>
          </a:prstGeom>
        </p:spPr>
      </p:pic>
      <p:sp>
        <p:nvSpPr>
          <p:cNvPr id="5" name="Title 4">
            <a:extLst>
              <a:ext uri="{FF2B5EF4-FFF2-40B4-BE49-F238E27FC236}">
                <a16:creationId xmlns:a16="http://schemas.microsoft.com/office/drawing/2014/main" id="{E909AAA6-78EE-44F9-9532-75153C499A7E}"/>
              </a:ext>
            </a:extLst>
          </p:cNvPr>
          <p:cNvSpPr>
            <a:spLocks noGrp="1"/>
          </p:cNvSpPr>
          <p:nvPr>
            <p:ph type="title"/>
          </p:nvPr>
        </p:nvSpPr>
        <p:spPr>
          <a:xfrm>
            <a:off x="862255" y="1928018"/>
            <a:ext cx="10684246" cy="3180982"/>
          </a:xfrm>
        </p:spPr>
        <p:txBody>
          <a:bodyPr>
            <a:noAutofit/>
          </a:bodyPr>
          <a:lstStyle/>
          <a:p>
            <a:r>
              <a:rPr lang="en-US" sz="4800" b="0" dirty="0">
                <a:solidFill>
                  <a:schemeClr val="bg1"/>
                </a:solidFill>
              </a:rPr>
              <a:t>Environmental Footprint</a:t>
            </a:r>
            <a:br>
              <a:rPr lang="en-US" sz="4800" b="0" dirty="0">
                <a:solidFill>
                  <a:schemeClr val="bg1"/>
                </a:solidFill>
              </a:rPr>
            </a:br>
            <a:br>
              <a:rPr lang="en-US" sz="4800" b="0" dirty="0">
                <a:solidFill>
                  <a:schemeClr val="bg1"/>
                </a:solidFill>
              </a:rPr>
            </a:br>
            <a:br>
              <a:rPr lang="en-US" sz="4800" b="0" dirty="0">
                <a:solidFill>
                  <a:schemeClr val="bg1"/>
                </a:solidFill>
              </a:rPr>
            </a:br>
            <a:br>
              <a:rPr lang="en-US" b="0" dirty="0">
                <a:solidFill>
                  <a:schemeClr val="bg1"/>
                </a:solidFill>
              </a:rPr>
            </a:br>
            <a:endParaRPr lang="sv-SE" sz="2800" dirty="0">
              <a:solidFill>
                <a:schemeClr val="bg1"/>
              </a:solidFill>
            </a:endParaRPr>
          </a:p>
        </p:txBody>
      </p:sp>
      <p:sp>
        <p:nvSpPr>
          <p:cNvPr id="6" name="Text Placeholder 5">
            <a:extLst>
              <a:ext uri="{FF2B5EF4-FFF2-40B4-BE49-F238E27FC236}">
                <a16:creationId xmlns:a16="http://schemas.microsoft.com/office/drawing/2014/main" id="{1FCDDA89-5F26-C049-B112-B40483EA4A12}"/>
              </a:ext>
            </a:extLst>
          </p:cNvPr>
          <p:cNvSpPr>
            <a:spLocks noGrp="1"/>
          </p:cNvSpPr>
          <p:nvPr>
            <p:ph type="body" idx="1"/>
          </p:nvPr>
        </p:nvSpPr>
        <p:spPr>
          <a:xfrm>
            <a:off x="862255" y="2973472"/>
            <a:ext cx="4844329" cy="1617277"/>
          </a:xfrm>
        </p:spPr>
        <p:txBody>
          <a:bodyPr>
            <a:normAutofit fontScale="70000" lnSpcReduction="20000"/>
          </a:bodyPr>
          <a:lstStyle/>
          <a:p>
            <a:r>
              <a:rPr lang="sv-SE" i="0" dirty="0">
                <a:solidFill>
                  <a:schemeClr val="bg1"/>
                </a:solidFill>
              </a:rPr>
              <a:t>An </a:t>
            </a:r>
            <a:r>
              <a:rPr lang="sv-SE" i="0" dirty="0" err="1">
                <a:solidFill>
                  <a:schemeClr val="bg1"/>
                </a:solidFill>
              </a:rPr>
              <a:t>introduction</a:t>
            </a:r>
            <a:r>
              <a:rPr lang="sv-SE" i="0" dirty="0">
                <a:solidFill>
                  <a:schemeClr val="bg1"/>
                </a:solidFill>
              </a:rPr>
              <a:t> to the </a:t>
            </a:r>
            <a:r>
              <a:rPr lang="sv-SE" i="0" dirty="0" err="1">
                <a:solidFill>
                  <a:schemeClr val="bg1"/>
                </a:solidFill>
              </a:rPr>
              <a:t>initiative</a:t>
            </a:r>
            <a:r>
              <a:rPr lang="sv-SE" i="0" dirty="0">
                <a:solidFill>
                  <a:schemeClr val="bg1"/>
                </a:solidFill>
              </a:rPr>
              <a:t> of the </a:t>
            </a:r>
            <a:r>
              <a:rPr lang="sv-SE" i="0" dirty="0" err="1">
                <a:solidFill>
                  <a:schemeClr val="bg1"/>
                </a:solidFill>
              </a:rPr>
              <a:t>European</a:t>
            </a:r>
            <a:r>
              <a:rPr lang="sv-SE" i="0" dirty="0">
                <a:solidFill>
                  <a:schemeClr val="bg1"/>
                </a:solidFill>
              </a:rPr>
              <a:t> Commission</a:t>
            </a:r>
          </a:p>
          <a:p>
            <a:endParaRPr lang="en-SE" i="0" dirty="0">
              <a:solidFill>
                <a:schemeClr val="bg1"/>
              </a:solidFill>
            </a:endParaRPr>
          </a:p>
          <a:p>
            <a:r>
              <a:rPr lang="en-SE" i="0" dirty="0">
                <a:solidFill>
                  <a:schemeClr val="bg1"/>
                </a:solidFill>
              </a:rPr>
              <a:t>December 2021</a:t>
            </a:r>
          </a:p>
          <a:p>
            <a:r>
              <a:rPr lang="en-SE" i="0" dirty="0">
                <a:solidFill>
                  <a:schemeClr val="bg1"/>
                </a:solidFill>
              </a:rPr>
              <a:t>Swedish Life Cycle Center report no 2022:4</a:t>
            </a:r>
          </a:p>
        </p:txBody>
      </p:sp>
      <p:sp>
        <p:nvSpPr>
          <p:cNvPr id="8" name="Rounded Rectangle 7">
            <a:extLst>
              <a:ext uri="{FF2B5EF4-FFF2-40B4-BE49-F238E27FC236}">
                <a16:creationId xmlns:a16="http://schemas.microsoft.com/office/drawing/2014/main" id="{DA5477BB-74E0-D841-9F59-AF1CF6982E19}"/>
              </a:ext>
            </a:extLst>
          </p:cNvPr>
          <p:cNvSpPr/>
          <p:nvPr/>
        </p:nvSpPr>
        <p:spPr>
          <a:xfrm>
            <a:off x="8499025" y="3459681"/>
            <a:ext cx="3199492" cy="2718073"/>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t"/>
          <a:lstStyle/>
          <a:p>
            <a:r>
              <a:rPr lang="en-US" sz="1400" i="1" dirty="0">
                <a:solidFill>
                  <a:schemeClr val="tx1"/>
                </a:solidFill>
              </a:rPr>
              <a:t>The material was produced within the project Environmental Footprint in Sweden – increased competence and communication. A project managed within the Swedish Life Cycle Center and with funding from </a:t>
            </a:r>
            <a:r>
              <a:rPr lang="en-US" sz="1400" i="1" dirty="0" err="1">
                <a:solidFill>
                  <a:schemeClr val="tx1"/>
                </a:solidFill>
              </a:rPr>
              <a:t>Vinnova</a:t>
            </a:r>
            <a:r>
              <a:rPr lang="en-US" sz="1400" i="1" dirty="0">
                <a:solidFill>
                  <a:schemeClr val="tx1"/>
                </a:solidFill>
              </a:rPr>
              <a:t>, Sweden’s innovation agency. </a:t>
            </a:r>
          </a:p>
        </p:txBody>
      </p:sp>
      <p:pic>
        <p:nvPicPr>
          <p:cNvPr id="10" name="Picture 9">
            <a:extLst>
              <a:ext uri="{FF2B5EF4-FFF2-40B4-BE49-F238E27FC236}">
                <a16:creationId xmlns:a16="http://schemas.microsoft.com/office/drawing/2014/main" id="{9232D81B-4118-F842-B450-E0A9A17F185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92364" y="5594885"/>
            <a:ext cx="1150480" cy="248031"/>
          </a:xfrm>
          <a:prstGeom prst="rect">
            <a:avLst/>
          </a:prstGeom>
        </p:spPr>
      </p:pic>
      <p:pic>
        <p:nvPicPr>
          <p:cNvPr id="11" name="Picture 10">
            <a:extLst>
              <a:ext uri="{FF2B5EF4-FFF2-40B4-BE49-F238E27FC236}">
                <a16:creationId xmlns:a16="http://schemas.microsoft.com/office/drawing/2014/main" id="{E1781545-71BF-BC42-BBA2-0446A5F8B21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770455" y="5495997"/>
            <a:ext cx="1150480" cy="456869"/>
          </a:xfrm>
          <a:prstGeom prst="rect">
            <a:avLst/>
          </a:prstGeom>
        </p:spPr>
      </p:pic>
    </p:spTree>
    <p:extLst>
      <p:ext uri="{BB962C8B-B14F-4D97-AF65-F5344CB8AC3E}">
        <p14:creationId xmlns:p14="http://schemas.microsoft.com/office/powerpoint/2010/main" val="1212986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DD22-BB8D-FD40-B554-20C98A16643C}"/>
              </a:ext>
            </a:extLst>
          </p:cNvPr>
          <p:cNvSpPr>
            <a:spLocks noGrp="1"/>
          </p:cNvSpPr>
          <p:nvPr>
            <p:ph type="title"/>
          </p:nvPr>
        </p:nvSpPr>
        <p:spPr/>
        <p:txBody>
          <a:bodyPr/>
          <a:lstStyle/>
          <a:p>
            <a:r>
              <a:rPr lang="en-SE" dirty="0"/>
              <a:t>PEF &amp; OEF</a:t>
            </a:r>
          </a:p>
        </p:txBody>
      </p:sp>
      <p:sp>
        <p:nvSpPr>
          <p:cNvPr id="9" name="Platshållare för innehåll 8">
            <a:extLst>
              <a:ext uri="{FF2B5EF4-FFF2-40B4-BE49-F238E27FC236}">
                <a16:creationId xmlns:a16="http://schemas.microsoft.com/office/drawing/2014/main" id="{121B917F-6462-4F4D-931E-38EBF757D6ED}"/>
              </a:ext>
            </a:extLst>
          </p:cNvPr>
          <p:cNvSpPr>
            <a:spLocks noGrp="1"/>
          </p:cNvSpPr>
          <p:nvPr>
            <p:ph idx="4294967295"/>
          </p:nvPr>
        </p:nvSpPr>
        <p:spPr>
          <a:xfrm>
            <a:off x="2865345" y="1847850"/>
            <a:ext cx="7337611" cy="4351338"/>
          </a:xfrm>
        </p:spPr>
        <p:txBody>
          <a:bodyPr>
            <a:normAutofit/>
          </a:bodyPr>
          <a:lstStyle/>
          <a:p>
            <a:pPr marL="0" indent="0">
              <a:buNone/>
            </a:pPr>
            <a:r>
              <a:rPr lang="en-US" dirty="0"/>
              <a:t>Calculates the environmental performance and takes into consideration the environmental impacts throughout the entire value chain, from the extraction/growing of resources to the end of life of the product (PEF) or the product portfolio of an </a:t>
            </a:r>
            <a:r>
              <a:rPr lang="en-US" dirty="0" err="1"/>
              <a:t>organisation</a:t>
            </a:r>
            <a:r>
              <a:rPr lang="en-US" dirty="0"/>
              <a:t> (OEF)”.</a:t>
            </a:r>
          </a:p>
          <a:p>
            <a:endParaRPr lang="sv-SE" dirty="0"/>
          </a:p>
        </p:txBody>
      </p:sp>
      <p:sp>
        <p:nvSpPr>
          <p:cNvPr id="8" name="TextBox 7">
            <a:extLst>
              <a:ext uri="{FF2B5EF4-FFF2-40B4-BE49-F238E27FC236}">
                <a16:creationId xmlns:a16="http://schemas.microsoft.com/office/drawing/2014/main" id="{2C246D14-6EAC-404E-8F59-10403C8DEE5D}"/>
              </a:ext>
            </a:extLst>
          </p:cNvPr>
          <p:cNvSpPr txBox="1"/>
          <p:nvPr/>
        </p:nvSpPr>
        <p:spPr>
          <a:xfrm>
            <a:off x="1079126" y="1314637"/>
            <a:ext cx="1786219" cy="3770263"/>
          </a:xfrm>
          <a:prstGeom prst="rect">
            <a:avLst/>
          </a:prstGeom>
          <a:noFill/>
        </p:spPr>
        <p:txBody>
          <a:bodyPr wrap="square">
            <a:spAutoFit/>
          </a:bodyPr>
          <a:lstStyle/>
          <a:p>
            <a:r>
              <a:rPr lang="en-US" sz="23900" b="0" dirty="0">
                <a:solidFill>
                  <a:schemeClr val="bg2"/>
                </a:solidFill>
                <a:latin typeface="+mn-lt"/>
              </a:rPr>
              <a:t>“</a:t>
            </a:r>
            <a:endParaRPr lang="en-SE" sz="3600" dirty="0"/>
          </a:p>
        </p:txBody>
      </p:sp>
      <p:sp>
        <p:nvSpPr>
          <p:cNvPr id="3" name="Footer Placeholder 2">
            <a:extLst>
              <a:ext uri="{FF2B5EF4-FFF2-40B4-BE49-F238E27FC236}">
                <a16:creationId xmlns:a16="http://schemas.microsoft.com/office/drawing/2014/main" id="{BF4FF37A-06CB-B049-91BB-AC8ED65735FC}"/>
              </a:ext>
            </a:extLst>
          </p:cNvPr>
          <p:cNvSpPr>
            <a:spLocks noGrp="1"/>
          </p:cNvSpPr>
          <p:nvPr>
            <p:ph type="ftr" sz="quarter" idx="11"/>
          </p:nvPr>
        </p:nvSpPr>
        <p:spPr/>
        <p:txBody>
          <a:bodyPr/>
          <a:lstStyle/>
          <a:p>
            <a:r>
              <a:rPr lang="sv-SE"/>
              <a:t>Environmental Footprint in Sweden  I  www.lifecyclecenter.se</a:t>
            </a:r>
          </a:p>
        </p:txBody>
      </p:sp>
      <p:sp>
        <p:nvSpPr>
          <p:cNvPr id="5" name="Slide Number Placeholder 4">
            <a:extLst>
              <a:ext uri="{FF2B5EF4-FFF2-40B4-BE49-F238E27FC236}">
                <a16:creationId xmlns:a16="http://schemas.microsoft.com/office/drawing/2014/main" id="{778E7006-8B49-3D4A-9C6A-7AA32A326CCC}"/>
              </a:ext>
            </a:extLst>
          </p:cNvPr>
          <p:cNvSpPr>
            <a:spLocks noGrp="1"/>
          </p:cNvSpPr>
          <p:nvPr>
            <p:ph type="sldNum" sz="quarter" idx="12"/>
          </p:nvPr>
        </p:nvSpPr>
        <p:spPr/>
        <p:txBody>
          <a:bodyPr/>
          <a:lstStyle/>
          <a:p>
            <a:fld id="{5C4B54F9-0DD5-4B6B-B6F5-D3A74ED86E25}" type="slidenum">
              <a:rPr lang="sv-SE" smtClean="0"/>
              <a:t>10</a:t>
            </a:fld>
            <a:endParaRPr lang="sv-SE"/>
          </a:p>
        </p:txBody>
      </p:sp>
    </p:spTree>
    <p:extLst>
      <p:ext uri="{BB962C8B-B14F-4D97-AF65-F5344CB8AC3E}">
        <p14:creationId xmlns:p14="http://schemas.microsoft.com/office/powerpoint/2010/main" val="1557769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C921C1-2FAB-BE4F-9D43-0E4B609E50A2}"/>
              </a:ext>
            </a:extLst>
          </p:cNvPr>
          <p:cNvSpPr>
            <a:spLocks noGrp="1"/>
          </p:cNvSpPr>
          <p:nvPr>
            <p:ph type="title"/>
          </p:nvPr>
        </p:nvSpPr>
        <p:spPr/>
        <p:txBody>
          <a:bodyPr/>
          <a:lstStyle/>
          <a:p>
            <a:r>
              <a:rPr lang="en-SE" dirty="0"/>
              <a:t>Category Rules &amp; Sector Rules</a:t>
            </a:r>
          </a:p>
        </p:txBody>
      </p:sp>
      <p:sp>
        <p:nvSpPr>
          <p:cNvPr id="3" name="Platshållare för innehåll 2">
            <a:extLst>
              <a:ext uri="{FF2B5EF4-FFF2-40B4-BE49-F238E27FC236}">
                <a16:creationId xmlns:a16="http://schemas.microsoft.com/office/drawing/2014/main" id="{452E142E-2950-400A-B5A1-FEEEA6C365B2}"/>
              </a:ext>
            </a:extLst>
          </p:cNvPr>
          <p:cNvSpPr>
            <a:spLocks noGrp="1"/>
          </p:cNvSpPr>
          <p:nvPr>
            <p:ph idx="4294967295"/>
          </p:nvPr>
        </p:nvSpPr>
        <p:spPr>
          <a:xfrm>
            <a:off x="835025" y="1784164"/>
            <a:ext cx="8461375" cy="4351338"/>
          </a:xfrm>
        </p:spPr>
        <p:txBody>
          <a:bodyPr>
            <a:normAutofit fontScale="92500" lnSpcReduction="20000"/>
          </a:bodyPr>
          <a:lstStyle/>
          <a:p>
            <a:r>
              <a:rPr lang="sv-SE" sz="2600" dirty="0"/>
              <a:t>To </a:t>
            </a:r>
            <a:r>
              <a:rPr lang="sv-SE" sz="2600" dirty="0" err="1"/>
              <a:t>carry</a:t>
            </a:r>
            <a:r>
              <a:rPr lang="sv-SE" sz="2600" dirty="0"/>
              <a:t> </a:t>
            </a:r>
            <a:r>
              <a:rPr lang="sv-SE" sz="2600" dirty="0" err="1"/>
              <a:t>out</a:t>
            </a:r>
            <a:r>
              <a:rPr lang="sv-SE" sz="2600" dirty="0"/>
              <a:t> a PEF and OEF </a:t>
            </a:r>
            <a:r>
              <a:rPr lang="sv-SE" sz="2600" dirty="0" err="1"/>
              <a:t>compliant</a:t>
            </a:r>
            <a:r>
              <a:rPr lang="sv-SE" sz="2600" dirty="0"/>
              <a:t> </a:t>
            </a:r>
            <a:r>
              <a:rPr lang="sv-SE" sz="2600" dirty="0" err="1"/>
              <a:t>study</a:t>
            </a:r>
            <a:r>
              <a:rPr lang="sv-SE" sz="2600" dirty="0"/>
              <a:t>, </a:t>
            </a:r>
            <a:r>
              <a:rPr lang="sv-SE" sz="2600" dirty="0" err="1"/>
              <a:t>product</a:t>
            </a:r>
            <a:r>
              <a:rPr lang="sv-SE" sz="2600" dirty="0"/>
              <a:t> </a:t>
            </a:r>
            <a:r>
              <a:rPr lang="sv-SE" sz="2600" dirty="0" err="1"/>
              <a:t>category</a:t>
            </a:r>
            <a:r>
              <a:rPr lang="sv-SE" sz="2600" dirty="0"/>
              <a:t> and </a:t>
            </a:r>
            <a:r>
              <a:rPr lang="sv-SE" sz="2600" dirty="0" err="1"/>
              <a:t>sector</a:t>
            </a:r>
            <a:r>
              <a:rPr lang="sv-SE" sz="2600" dirty="0"/>
              <a:t> </a:t>
            </a:r>
            <a:r>
              <a:rPr lang="sv-SE" sz="2600" dirty="0" err="1"/>
              <a:t>guidelines</a:t>
            </a:r>
            <a:r>
              <a:rPr lang="sv-SE" sz="2600" dirty="0"/>
              <a:t> </a:t>
            </a:r>
            <a:r>
              <a:rPr lang="sv-SE" sz="2600" dirty="0" err="1"/>
              <a:t>have</a:t>
            </a:r>
            <a:r>
              <a:rPr lang="sv-SE" sz="2600" dirty="0"/>
              <a:t> </a:t>
            </a:r>
            <a:r>
              <a:rPr lang="sv-SE" sz="2600" dirty="0" err="1"/>
              <a:t>been</a:t>
            </a:r>
            <a:r>
              <a:rPr lang="sv-SE" sz="2600" dirty="0"/>
              <a:t> or </a:t>
            </a:r>
            <a:r>
              <a:rPr lang="sv-SE" sz="2600" dirty="0" err="1"/>
              <a:t>are</a:t>
            </a:r>
            <a:r>
              <a:rPr lang="sv-SE" sz="2600" dirty="0"/>
              <a:t> </a:t>
            </a:r>
            <a:r>
              <a:rPr lang="sv-SE" sz="2600" dirty="0" err="1"/>
              <a:t>being</a:t>
            </a:r>
            <a:r>
              <a:rPr lang="sv-SE" sz="2600" dirty="0"/>
              <a:t> </a:t>
            </a:r>
            <a:r>
              <a:rPr lang="sv-SE" sz="2600" dirty="0" err="1"/>
              <a:t>developed</a:t>
            </a:r>
            <a:endParaRPr lang="sv-SE" sz="2600" dirty="0"/>
          </a:p>
          <a:p>
            <a:r>
              <a:rPr lang="sv-SE" sz="2600" dirty="0" err="1"/>
              <a:t>Recipe</a:t>
            </a:r>
            <a:r>
              <a:rPr lang="sv-SE" sz="2600" dirty="0"/>
              <a:t> on </a:t>
            </a:r>
            <a:r>
              <a:rPr lang="sv-SE" sz="2600" dirty="0" err="1"/>
              <a:t>how</a:t>
            </a:r>
            <a:r>
              <a:rPr lang="sv-SE" sz="2600" dirty="0"/>
              <a:t> to </a:t>
            </a:r>
            <a:r>
              <a:rPr lang="sv-SE" sz="2600" dirty="0" err="1"/>
              <a:t>perform</a:t>
            </a:r>
            <a:r>
              <a:rPr lang="sv-SE" sz="2600" dirty="0"/>
              <a:t> a</a:t>
            </a:r>
          </a:p>
          <a:p>
            <a:pPr lvl="1">
              <a:buFont typeface="Wingdings" pitchFamily="2" charset="2"/>
              <a:buChar char="q"/>
            </a:pPr>
            <a:r>
              <a:rPr lang="sv-SE" sz="2200" dirty="0"/>
              <a:t>PEFCR – Product </a:t>
            </a:r>
            <a:r>
              <a:rPr lang="sv-SE" sz="2200" dirty="0" err="1"/>
              <a:t>Environmental</a:t>
            </a:r>
            <a:r>
              <a:rPr lang="sv-SE" sz="2200" dirty="0"/>
              <a:t> </a:t>
            </a:r>
            <a:r>
              <a:rPr lang="sv-SE" sz="2200" dirty="0" err="1"/>
              <a:t>Footprint</a:t>
            </a:r>
            <a:r>
              <a:rPr lang="sv-SE" sz="2200" dirty="0"/>
              <a:t> </a:t>
            </a:r>
            <a:r>
              <a:rPr lang="sv-SE" sz="2200" dirty="0" err="1"/>
              <a:t>Category</a:t>
            </a:r>
            <a:r>
              <a:rPr lang="sv-SE" sz="2200" dirty="0"/>
              <a:t> </a:t>
            </a:r>
            <a:r>
              <a:rPr lang="sv-SE" sz="2200" dirty="0" err="1"/>
              <a:t>Rules</a:t>
            </a:r>
            <a:endParaRPr lang="sv-SE" sz="2200" dirty="0"/>
          </a:p>
          <a:p>
            <a:pPr lvl="1">
              <a:buFont typeface="Wingdings" pitchFamily="2" charset="2"/>
              <a:buChar char="q"/>
            </a:pPr>
            <a:r>
              <a:rPr lang="sv-SE" sz="2200" dirty="0"/>
              <a:t>OEFSR – Organisation </a:t>
            </a:r>
            <a:r>
              <a:rPr lang="sv-SE" sz="2200" dirty="0" err="1"/>
              <a:t>Environmental</a:t>
            </a:r>
            <a:r>
              <a:rPr lang="sv-SE" sz="2200" dirty="0"/>
              <a:t> </a:t>
            </a:r>
            <a:r>
              <a:rPr lang="sv-SE" sz="2200" dirty="0" err="1"/>
              <a:t>Footprint</a:t>
            </a:r>
            <a:r>
              <a:rPr lang="sv-SE" sz="2200" dirty="0"/>
              <a:t> </a:t>
            </a:r>
            <a:r>
              <a:rPr lang="sv-SE" sz="2200" dirty="0" err="1"/>
              <a:t>Sector</a:t>
            </a:r>
            <a:r>
              <a:rPr lang="sv-SE" sz="2200" dirty="0"/>
              <a:t> </a:t>
            </a:r>
            <a:r>
              <a:rPr lang="sv-SE" sz="2200" dirty="0" err="1"/>
              <a:t>Rules</a:t>
            </a:r>
            <a:endParaRPr lang="sv-SE" sz="2200" dirty="0"/>
          </a:p>
          <a:p>
            <a:endParaRPr lang="sv-SE" sz="2600" dirty="0"/>
          </a:p>
          <a:p>
            <a:r>
              <a:rPr lang="en-US" sz="2600" dirty="0"/>
              <a:t>PEFCR - Rules to calculate the relevant environmental information of the </a:t>
            </a:r>
            <a:r>
              <a:rPr lang="en-US" sz="2600" dirty="0" err="1"/>
              <a:t>organisations</a:t>
            </a:r>
            <a:r>
              <a:rPr lang="en-US" sz="2600" dirty="0"/>
              <a:t> belonging to the sector in scope. </a:t>
            </a:r>
          </a:p>
          <a:p>
            <a:r>
              <a:rPr lang="en-US" sz="2600" dirty="0"/>
              <a:t>OEFSR - Rules to calculate the relevant environmental information of products belonging to the product category in scope. </a:t>
            </a:r>
            <a:br>
              <a:rPr lang="en-US" dirty="0"/>
            </a:br>
            <a:endParaRPr lang="en-US" dirty="0"/>
          </a:p>
        </p:txBody>
      </p:sp>
      <p:sp>
        <p:nvSpPr>
          <p:cNvPr id="2" name="Footer Placeholder 1">
            <a:extLst>
              <a:ext uri="{FF2B5EF4-FFF2-40B4-BE49-F238E27FC236}">
                <a16:creationId xmlns:a16="http://schemas.microsoft.com/office/drawing/2014/main" id="{74258EF9-3C54-E048-8908-68F689AE0BD0}"/>
              </a:ext>
            </a:extLst>
          </p:cNvPr>
          <p:cNvSpPr>
            <a:spLocks noGrp="1"/>
          </p:cNvSpPr>
          <p:nvPr>
            <p:ph type="ftr" sz="quarter" idx="11"/>
          </p:nvPr>
        </p:nvSpPr>
        <p:spPr/>
        <p:txBody>
          <a:bodyPr/>
          <a:lstStyle/>
          <a:p>
            <a:r>
              <a:rPr lang="sv-SE"/>
              <a:t>Environmental Footprint in Sweden  I  www.lifecyclecenter.se</a:t>
            </a:r>
          </a:p>
        </p:txBody>
      </p:sp>
      <p:sp>
        <p:nvSpPr>
          <p:cNvPr id="5" name="Slide Number Placeholder 4">
            <a:extLst>
              <a:ext uri="{FF2B5EF4-FFF2-40B4-BE49-F238E27FC236}">
                <a16:creationId xmlns:a16="http://schemas.microsoft.com/office/drawing/2014/main" id="{1A7FCADD-E8B9-9644-B561-ADDCBADE7761}"/>
              </a:ext>
            </a:extLst>
          </p:cNvPr>
          <p:cNvSpPr>
            <a:spLocks noGrp="1"/>
          </p:cNvSpPr>
          <p:nvPr>
            <p:ph type="sldNum" sz="quarter" idx="12"/>
          </p:nvPr>
        </p:nvSpPr>
        <p:spPr/>
        <p:txBody>
          <a:bodyPr/>
          <a:lstStyle/>
          <a:p>
            <a:fld id="{5C4B54F9-0DD5-4B6B-B6F5-D3A74ED86E25}" type="slidenum">
              <a:rPr lang="sv-SE" smtClean="0"/>
              <a:t>11</a:t>
            </a:fld>
            <a:endParaRPr lang="sv-SE"/>
          </a:p>
        </p:txBody>
      </p:sp>
    </p:spTree>
    <p:extLst>
      <p:ext uri="{BB962C8B-B14F-4D97-AF65-F5344CB8AC3E}">
        <p14:creationId xmlns:p14="http://schemas.microsoft.com/office/powerpoint/2010/main" val="1052427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C921C1-2FAB-BE4F-9D43-0E4B609E50A2}"/>
              </a:ext>
            </a:extLst>
          </p:cNvPr>
          <p:cNvSpPr>
            <a:spLocks noGrp="1"/>
          </p:cNvSpPr>
          <p:nvPr>
            <p:ph type="title"/>
          </p:nvPr>
        </p:nvSpPr>
        <p:spPr/>
        <p:txBody>
          <a:bodyPr/>
          <a:lstStyle/>
          <a:p>
            <a:r>
              <a:rPr lang="en-SE" dirty="0"/>
              <a:t>Rules include </a:t>
            </a:r>
          </a:p>
        </p:txBody>
      </p:sp>
      <p:sp>
        <p:nvSpPr>
          <p:cNvPr id="3" name="Platshållare för innehåll 2">
            <a:extLst>
              <a:ext uri="{FF2B5EF4-FFF2-40B4-BE49-F238E27FC236}">
                <a16:creationId xmlns:a16="http://schemas.microsoft.com/office/drawing/2014/main" id="{452E142E-2950-400A-B5A1-FEEEA6C365B2}"/>
              </a:ext>
            </a:extLst>
          </p:cNvPr>
          <p:cNvSpPr>
            <a:spLocks noGrp="1"/>
          </p:cNvSpPr>
          <p:nvPr>
            <p:ph idx="4294967295"/>
          </p:nvPr>
        </p:nvSpPr>
        <p:spPr>
          <a:xfrm>
            <a:off x="835025" y="1784164"/>
            <a:ext cx="8461375" cy="4351338"/>
          </a:xfrm>
        </p:spPr>
        <p:txBody>
          <a:bodyPr>
            <a:normAutofit/>
          </a:bodyPr>
          <a:lstStyle/>
          <a:p>
            <a:pPr marL="0" indent="0">
              <a:buNone/>
            </a:pPr>
            <a:r>
              <a:rPr lang="en-US" dirty="0"/>
              <a:t>PEFCR and OEFSR include</a:t>
            </a:r>
            <a:endParaRPr lang="en-US" strike="sngStrike" dirty="0"/>
          </a:p>
          <a:p>
            <a:pPr marL="0" indent="0">
              <a:buNone/>
            </a:pPr>
            <a:endParaRPr lang="en-US" dirty="0"/>
          </a:p>
          <a:p>
            <a:pPr lvl="1"/>
            <a:r>
              <a:rPr lang="en-US" dirty="0"/>
              <a:t>Scope (system boundaries, functional unit </a:t>
            </a:r>
            <a:r>
              <a:rPr lang="en-US" dirty="0" err="1"/>
              <a:t>etc</a:t>
            </a:r>
            <a:r>
              <a:rPr lang="en-US" dirty="0"/>
              <a:t>)</a:t>
            </a:r>
          </a:p>
          <a:p>
            <a:pPr lvl="1"/>
            <a:r>
              <a:rPr lang="en-US" dirty="0"/>
              <a:t>Relevant environmental impact categories</a:t>
            </a:r>
          </a:p>
          <a:p>
            <a:pPr lvl="1"/>
            <a:r>
              <a:rPr lang="en-US" dirty="0"/>
              <a:t>Most important impact life cycle stages</a:t>
            </a:r>
          </a:p>
          <a:p>
            <a:pPr lvl="1"/>
            <a:r>
              <a:rPr lang="en-US" dirty="0"/>
              <a:t>Possible data sources</a:t>
            </a:r>
          </a:p>
          <a:p>
            <a:pPr marL="457189" lvl="1" indent="0">
              <a:buNone/>
            </a:pPr>
            <a:endParaRPr lang="en-US" dirty="0"/>
          </a:p>
          <a:p>
            <a:pPr marL="0" indent="0">
              <a:buNone/>
            </a:pPr>
            <a:r>
              <a:rPr lang="en-US" dirty="0"/>
              <a:t>The structure and granularity of PEFCR follows the Classification of Products by Activity (CPA) system</a:t>
            </a:r>
            <a:endParaRPr lang="sv-SE" dirty="0"/>
          </a:p>
        </p:txBody>
      </p:sp>
      <p:sp>
        <p:nvSpPr>
          <p:cNvPr id="2" name="Footer Placeholder 1">
            <a:extLst>
              <a:ext uri="{FF2B5EF4-FFF2-40B4-BE49-F238E27FC236}">
                <a16:creationId xmlns:a16="http://schemas.microsoft.com/office/drawing/2014/main" id="{52481D88-821C-A44F-8706-D98B33F5323B}"/>
              </a:ext>
            </a:extLst>
          </p:cNvPr>
          <p:cNvSpPr>
            <a:spLocks noGrp="1"/>
          </p:cNvSpPr>
          <p:nvPr>
            <p:ph type="ftr" sz="quarter" idx="11"/>
          </p:nvPr>
        </p:nvSpPr>
        <p:spPr/>
        <p:txBody>
          <a:bodyPr/>
          <a:lstStyle/>
          <a:p>
            <a:r>
              <a:rPr lang="sv-SE"/>
              <a:t>Environmental Footprint in Sweden  I  www.lifecyclecenter.se</a:t>
            </a:r>
          </a:p>
        </p:txBody>
      </p:sp>
      <p:sp>
        <p:nvSpPr>
          <p:cNvPr id="5" name="Slide Number Placeholder 4">
            <a:extLst>
              <a:ext uri="{FF2B5EF4-FFF2-40B4-BE49-F238E27FC236}">
                <a16:creationId xmlns:a16="http://schemas.microsoft.com/office/drawing/2014/main" id="{4E4135E1-1289-DC4E-ACAE-4BCEA1C9CF72}"/>
              </a:ext>
            </a:extLst>
          </p:cNvPr>
          <p:cNvSpPr>
            <a:spLocks noGrp="1"/>
          </p:cNvSpPr>
          <p:nvPr>
            <p:ph type="sldNum" sz="quarter" idx="12"/>
          </p:nvPr>
        </p:nvSpPr>
        <p:spPr/>
        <p:txBody>
          <a:bodyPr/>
          <a:lstStyle/>
          <a:p>
            <a:fld id="{5C4B54F9-0DD5-4B6B-B6F5-D3A74ED86E25}" type="slidenum">
              <a:rPr lang="sv-SE" smtClean="0"/>
              <a:t>12</a:t>
            </a:fld>
            <a:endParaRPr lang="sv-SE"/>
          </a:p>
        </p:txBody>
      </p:sp>
    </p:spTree>
    <p:extLst>
      <p:ext uri="{BB962C8B-B14F-4D97-AF65-F5344CB8AC3E}">
        <p14:creationId xmlns:p14="http://schemas.microsoft.com/office/powerpoint/2010/main" val="4259022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5D55-D343-F04E-B5BF-526999C4128F}"/>
              </a:ext>
            </a:extLst>
          </p:cNvPr>
          <p:cNvSpPr>
            <a:spLocks noGrp="1"/>
          </p:cNvSpPr>
          <p:nvPr>
            <p:ph type="title"/>
          </p:nvPr>
        </p:nvSpPr>
        <p:spPr>
          <a:xfrm>
            <a:off x="838200" y="365125"/>
            <a:ext cx="11353800" cy="1325563"/>
          </a:xfrm>
        </p:spPr>
        <p:txBody>
          <a:bodyPr/>
          <a:lstStyle/>
          <a:p>
            <a:r>
              <a:rPr lang="en-SE" dirty="0"/>
              <a:t>PEFCRs &amp; OEFSRs</a:t>
            </a:r>
          </a:p>
        </p:txBody>
      </p:sp>
      <p:pic>
        <p:nvPicPr>
          <p:cNvPr id="6" name="Picture 5" descr="Graphical user interface, text, application, chat or text message&#10;&#10;Description automatically generated">
            <a:extLst>
              <a:ext uri="{FF2B5EF4-FFF2-40B4-BE49-F238E27FC236}">
                <a16:creationId xmlns:a16="http://schemas.microsoft.com/office/drawing/2014/main" id="{01468A07-1FCF-1842-BF10-1236DC7DE0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704" y="1395099"/>
            <a:ext cx="10524565" cy="5256841"/>
          </a:xfrm>
          <a:prstGeom prst="rect">
            <a:avLst/>
          </a:prstGeom>
        </p:spPr>
      </p:pic>
      <p:sp>
        <p:nvSpPr>
          <p:cNvPr id="5" name="Footer Placeholder 4">
            <a:extLst>
              <a:ext uri="{FF2B5EF4-FFF2-40B4-BE49-F238E27FC236}">
                <a16:creationId xmlns:a16="http://schemas.microsoft.com/office/drawing/2014/main" id="{8BB9ED7F-8781-3C49-9EA3-8C91B044C738}"/>
              </a:ext>
            </a:extLst>
          </p:cNvPr>
          <p:cNvSpPr>
            <a:spLocks noGrp="1"/>
          </p:cNvSpPr>
          <p:nvPr>
            <p:ph type="ftr" sz="quarter" idx="11"/>
          </p:nvPr>
        </p:nvSpPr>
        <p:spPr/>
        <p:txBody>
          <a:bodyPr/>
          <a:lstStyle/>
          <a:p>
            <a:r>
              <a:rPr lang="sv-SE"/>
              <a:t>Environmental Footprint in Sweden  I  www.lifecyclecenter.se</a:t>
            </a:r>
          </a:p>
        </p:txBody>
      </p:sp>
      <p:sp>
        <p:nvSpPr>
          <p:cNvPr id="7" name="Slide Number Placeholder 6">
            <a:extLst>
              <a:ext uri="{FF2B5EF4-FFF2-40B4-BE49-F238E27FC236}">
                <a16:creationId xmlns:a16="http://schemas.microsoft.com/office/drawing/2014/main" id="{C479AB12-F287-844E-8D58-45A39DA7ECA9}"/>
              </a:ext>
            </a:extLst>
          </p:cNvPr>
          <p:cNvSpPr>
            <a:spLocks noGrp="1"/>
          </p:cNvSpPr>
          <p:nvPr>
            <p:ph type="sldNum" sz="quarter" idx="12"/>
          </p:nvPr>
        </p:nvSpPr>
        <p:spPr/>
        <p:txBody>
          <a:bodyPr/>
          <a:lstStyle/>
          <a:p>
            <a:fld id="{5C4B54F9-0DD5-4B6B-B6F5-D3A74ED86E25}" type="slidenum">
              <a:rPr lang="sv-SE" smtClean="0"/>
              <a:t>13</a:t>
            </a:fld>
            <a:endParaRPr lang="sv-SE"/>
          </a:p>
        </p:txBody>
      </p:sp>
    </p:spTree>
    <p:extLst>
      <p:ext uri="{BB962C8B-B14F-4D97-AF65-F5344CB8AC3E}">
        <p14:creationId xmlns:p14="http://schemas.microsoft.com/office/powerpoint/2010/main" val="18362796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F4EE4-87EA-4853-990B-842F9A97F775}"/>
              </a:ext>
            </a:extLst>
          </p:cNvPr>
          <p:cNvSpPr>
            <a:spLocks noGrp="1"/>
          </p:cNvSpPr>
          <p:nvPr>
            <p:ph type="title"/>
          </p:nvPr>
        </p:nvSpPr>
        <p:spPr/>
        <p:txBody>
          <a:bodyPr/>
          <a:lstStyle/>
          <a:p>
            <a:r>
              <a:rPr lang="sv-SE" dirty="0"/>
              <a:t>Standards for EPD &amp; PEF</a:t>
            </a:r>
          </a:p>
        </p:txBody>
      </p:sp>
      <p:sp>
        <p:nvSpPr>
          <p:cNvPr id="3" name="Text Placeholder 2">
            <a:extLst>
              <a:ext uri="{FF2B5EF4-FFF2-40B4-BE49-F238E27FC236}">
                <a16:creationId xmlns:a16="http://schemas.microsoft.com/office/drawing/2014/main" id="{11110562-FC22-4DC2-A790-3EB7F4AE7679}"/>
              </a:ext>
            </a:extLst>
          </p:cNvPr>
          <p:cNvSpPr>
            <a:spLocks noGrp="1"/>
          </p:cNvSpPr>
          <p:nvPr>
            <p:ph type="body" idx="4294967295"/>
          </p:nvPr>
        </p:nvSpPr>
        <p:spPr>
          <a:xfrm>
            <a:off x="1045029" y="1926431"/>
            <a:ext cx="2220685" cy="1015445"/>
          </a:xfrm>
        </p:spPr>
        <p:txBody>
          <a:bodyPr>
            <a:normAutofit lnSpcReduction="10000"/>
          </a:bodyPr>
          <a:lstStyle/>
          <a:p>
            <a:pPr marL="0" indent="0">
              <a:buNone/>
            </a:pPr>
            <a:r>
              <a:rPr lang="sv-SE" sz="2400" b="0" dirty="0" err="1"/>
              <a:t>Environmental</a:t>
            </a:r>
            <a:r>
              <a:rPr lang="sv-SE" sz="2400" b="0" dirty="0"/>
              <a:t> Product </a:t>
            </a:r>
            <a:r>
              <a:rPr lang="sv-SE" sz="2400" b="0" dirty="0" err="1"/>
              <a:t>Declaration</a:t>
            </a:r>
            <a:endParaRPr lang="sv-SE" sz="2400" b="0" dirty="0"/>
          </a:p>
        </p:txBody>
      </p:sp>
      <p:sp>
        <p:nvSpPr>
          <p:cNvPr id="5" name="Text Placeholder 4">
            <a:extLst>
              <a:ext uri="{FF2B5EF4-FFF2-40B4-BE49-F238E27FC236}">
                <a16:creationId xmlns:a16="http://schemas.microsoft.com/office/drawing/2014/main" id="{68FC2C66-F2DD-4D60-AEDC-40D940943EBA}"/>
              </a:ext>
            </a:extLst>
          </p:cNvPr>
          <p:cNvSpPr>
            <a:spLocks noGrp="1"/>
          </p:cNvSpPr>
          <p:nvPr>
            <p:ph type="body" sz="quarter" idx="4294967295"/>
          </p:nvPr>
        </p:nvSpPr>
        <p:spPr>
          <a:xfrm>
            <a:off x="6593732" y="1811510"/>
            <a:ext cx="2220685" cy="1015445"/>
          </a:xfrm>
        </p:spPr>
        <p:txBody>
          <a:bodyPr>
            <a:normAutofit lnSpcReduction="10000"/>
          </a:bodyPr>
          <a:lstStyle/>
          <a:p>
            <a:pPr marL="0" indent="0">
              <a:buNone/>
            </a:pPr>
            <a:r>
              <a:rPr lang="sv-SE" sz="2400" b="0" dirty="0"/>
              <a:t>Product </a:t>
            </a:r>
            <a:r>
              <a:rPr lang="sv-SE" sz="2400" b="0" dirty="0" err="1"/>
              <a:t>Environmental</a:t>
            </a:r>
            <a:r>
              <a:rPr lang="sv-SE" sz="2400" b="0" dirty="0"/>
              <a:t> </a:t>
            </a:r>
            <a:r>
              <a:rPr lang="sv-SE" sz="2400" b="0" dirty="0" err="1"/>
              <a:t>Footprint</a:t>
            </a:r>
            <a:endParaRPr lang="sv-SE" sz="2400" b="0" dirty="0"/>
          </a:p>
        </p:txBody>
      </p:sp>
      <p:graphicFrame>
        <p:nvGraphicFramePr>
          <p:cNvPr id="24" name="Diagram 23">
            <a:extLst>
              <a:ext uri="{FF2B5EF4-FFF2-40B4-BE49-F238E27FC236}">
                <a16:creationId xmlns:a16="http://schemas.microsoft.com/office/drawing/2014/main" id="{E39DA207-70D6-C747-8C2D-7ACCC7794F05}"/>
              </a:ext>
            </a:extLst>
          </p:cNvPr>
          <p:cNvGraphicFramePr/>
          <p:nvPr>
            <p:extLst>
              <p:ext uri="{D42A27DB-BD31-4B8C-83A1-F6EECF244321}">
                <p14:modId xmlns:p14="http://schemas.microsoft.com/office/powerpoint/2010/main" val="2299075939"/>
              </p:ext>
            </p:extLst>
          </p:nvPr>
        </p:nvGraphicFramePr>
        <p:xfrm>
          <a:off x="1543125" y="2338388"/>
          <a:ext cx="4029000" cy="37772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3" name="Group 22">
            <a:extLst>
              <a:ext uri="{FF2B5EF4-FFF2-40B4-BE49-F238E27FC236}">
                <a16:creationId xmlns:a16="http://schemas.microsoft.com/office/drawing/2014/main" id="{ABF7A74D-F9A5-D54D-8590-0EF365466483}"/>
              </a:ext>
            </a:extLst>
          </p:cNvPr>
          <p:cNvGrpSpPr/>
          <p:nvPr/>
        </p:nvGrpSpPr>
        <p:grpSpPr>
          <a:xfrm rot="10800000">
            <a:off x="7147371" y="2338388"/>
            <a:ext cx="3497943" cy="3777278"/>
            <a:chOff x="8694057" y="-622753"/>
            <a:chExt cx="3497943" cy="3684588"/>
          </a:xfrm>
        </p:grpSpPr>
        <p:sp>
          <p:nvSpPr>
            <p:cNvPr id="10" name="Triangle 9">
              <a:extLst>
                <a:ext uri="{FF2B5EF4-FFF2-40B4-BE49-F238E27FC236}">
                  <a16:creationId xmlns:a16="http://schemas.microsoft.com/office/drawing/2014/main" id="{770F211D-170C-D84B-98AD-F5BBD2E95968}"/>
                </a:ext>
              </a:extLst>
            </p:cNvPr>
            <p:cNvSpPr/>
            <p:nvPr/>
          </p:nvSpPr>
          <p:spPr>
            <a:xfrm rot="10800000">
              <a:off x="8694057" y="-622753"/>
              <a:ext cx="3497943" cy="3684588"/>
            </a:xfrm>
            <a:prstGeom prs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p>
          </p:txBody>
        </p:sp>
        <p:cxnSp>
          <p:nvCxnSpPr>
            <p:cNvPr id="9" name="Straight Connector 8">
              <a:extLst>
                <a:ext uri="{FF2B5EF4-FFF2-40B4-BE49-F238E27FC236}">
                  <a16:creationId xmlns:a16="http://schemas.microsoft.com/office/drawing/2014/main" id="{A843AF71-2BA3-6643-8F19-2D1464863378}"/>
                </a:ext>
              </a:extLst>
            </p:cNvPr>
            <p:cNvCxnSpPr>
              <a:cxnSpLocks/>
            </p:cNvCxnSpPr>
            <p:nvPr/>
          </p:nvCxnSpPr>
          <p:spPr>
            <a:xfrm>
              <a:off x="9064171" y="205351"/>
              <a:ext cx="27577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A47893B-D8E2-6C45-A885-E536CB319ADF}"/>
                </a:ext>
              </a:extLst>
            </p:cNvPr>
            <p:cNvCxnSpPr>
              <a:cxnSpLocks/>
            </p:cNvCxnSpPr>
            <p:nvPr/>
          </p:nvCxnSpPr>
          <p:spPr>
            <a:xfrm>
              <a:off x="9197862" y="878860"/>
              <a:ext cx="27577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1D916FE-285F-764B-84F1-A86C6D4158F8}"/>
                </a:ext>
              </a:extLst>
            </p:cNvPr>
            <p:cNvCxnSpPr>
              <a:cxnSpLocks/>
            </p:cNvCxnSpPr>
            <p:nvPr/>
          </p:nvCxnSpPr>
          <p:spPr>
            <a:xfrm>
              <a:off x="9332005" y="1553839"/>
              <a:ext cx="27577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590DF54-8886-0C4E-A8D8-8E12E3F0B9F9}"/>
                </a:ext>
              </a:extLst>
            </p:cNvPr>
            <p:cNvCxnSpPr>
              <a:cxnSpLocks/>
            </p:cNvCxnSpPr>
            <p:nvPr/>
          </p:nvCxnSpPr>
          <p:spPr>
            <a:xfrm rot="10800000" flipH="1" flipV="1">
              <a:off x="9332005" y="2145983"/>
              <a:ext cx="2766353" cy="492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A7FA6F5-8A65-0642-A8FA-1EBCA9BCB949}"/>
                </a:ext>
              </a:extLst>
            </p:cNvPr>
            <p:cNvSpPr txBox="1"/>
            <p:nvPr/>
          </p:nvSpPr>
          <p:spPr>
            <a:xfrm rot="10800000">
              <a:off x="9667508" y="-402947"/>
              <a:ext cx="1551039" cy="430887"/>
            </a:xfrm>
            <a:prstGeom prst="rect">
              <a:avLst/>
            </a:prstGeom>
            <a:noFill/>
          </p:spPr>
          <p:txBody>
            <a:bodyPr wrap="square" rtlCol="0">
              <a:spAutoFit/>
            </a:bodyPr>
            <a:lstStyle/>
            <a:p>
              <a:pPr algn="ctr"/>
              <a:r>
                <a:rPr lang="en-SE" sz="1100" dirty="0"/>
                <a:t>ISO standards </a:t>
              </a:r>
            </a:p>
            <a:p>
              <a:pPr algn="ctr"/>
              <a:r>
                <a:rPr lang="en-SE" sz="1100" dirty="0"/>
                <a:t>(14040, 14044, 14025)</a:t>
              </a:r>
            </a:p>
          </p:txBody>
        </p:sp>
        <p:sp>
          <p:nvSpPr>
            <p:cNvPr id="19" name="TextBox 18">
              <a:extLst>
                <a:ext uri="{FF2B5EF4-FFF2-40B4-BE49-F238E27FC236}">
                  <a16:creationId xmlns:a16="http://schemas.microsoft.com/office/drawing/2014/main" id="{AE2CA908-8C6D-A944-93EE-5E8D4F9A0797}"/>
                </a:ext>
              </a:extLst>
            </p:cNvPr>
            <p:cNvSpPr txBox="1"/>
            <p:nvPr/>
          </p:nvSpPr>
          <p:spPr>
            <a:xfrm rot="10800000">
              <a:off x="9667508" y="406094"/>
              <a:ext cx="1551039" cy="261610"/>
            </a:xfrm>
            <a:prstGeom prst="rect">
              <a:avLst/>
            </a:prstGeom>
            <a:noFill/>
          </p:spPr>
          <p:txBody>
            <a:bodyPr wrap="square" rtlCol="0">
              <a:spAutoFit/>
            </a:bodyPr>
            <a:lstStyle/>
            <a:p>
              <a:pPr algn="ctr"/>
              <a:r>
                <a:rPr lang="en-SE" sz="1100" dirty="0"/>
                <a:t>ILCD Handbook</a:t>
              </a:r>
            </a:p>
          </p:txBody>
        </p:sp>
        <p:sp>
          <p:nvSpPr>
            <p:cNvPr id="20" name="TextBox 19">
              <a:extLst>
                <a:ext uri="{FF2B5EF4-FFF2-40B4-BE49-F238E27FC236}">
                  <a16:creationId xmlns:a16="http://schemas.microsoft.com/office/drawing/2014/main" id="{A8A20F93-FCBE-9A40-B031-335BCDA77DF6}"/>
                </a:ext>
              </a:extLst>
            </p:cNvPr>
            <p:cNvSpPr txBox="1"/>
            <p:nvPr/>
          </p:nvSpPr>
          <p:spPr>
            <a:xfrm rot="10800000">
              <a:off x="9667508" y="1010972"/>
              <a:ext cx="1551039" cy="430887"/>
            </a:xfrm>
            <a:prstGeom prst="rect">
              <a:avLst/>
            </a:prstGeom>
            <a:noFill/>
          </p:spPr>
          <p:txBody>
            <a:bodyPr wrap="square" rtlCol="0">
              <a:spAutoFit/>
            </a:bodyPr>
            <a:lstStyle/>
            <a:p>
              <a:pPr algn="ctr"/>
              <a:r>
                <a:rPr lang="en-SE" sz="1100" dirty="0"/>
                <a:t>Environmental Footprint guide</a:t>
              </a:r>
            </a:p>
          </p:txBody>
        </p:sp>
        <p:sp>
          <p:nvSpPr>
            <p:cNvPr id="21" name="TextBox 20">
              <a:extLst>
                <a:ext uri="{FF2B5EF4-FFF2-40B4-BE49-F238E27FC236}">
                  <a16:creationId xmlns:a16="http://schemas.microsoft.com/office/drawing/2014/main" id="{EFF1C4AF-C2C2-AC4A-B9B1-BC22E4BCCA69}"/>
                </a:ext>
              </a:extLst>
            </p:cNvPr>
            <p:cNvSpPr txBox="1"/>
            <p:nvPr/>
          </p:nvSpPr>
          <p:spPr>
            <a:xfrm rot="10800000">
              <a:off x="9667508" y="1706963"/>
              <a:ext cx="1551039" cy="261610"/>
            </a:xfrm>
            <a:prstGeom prst="rect">
              <a:avLst/>
            </a:prstGeom>
            <a:noFill/>
          </p:spPr>
          <p:txBody>
            <a:bodyPr wrap="square" rtlCol="0">
              <a:spAutoFit/>
            </a:bodyPr>
            <a:lstStyle/>
            <a:p>
              <a:pPr algn="ctr"/>
              <a:r>
                <a:rPr lang="en-SE" sz="1100" dirty="0"/>
                <a:t>PEFCR / OEFSR</a:t>
              </a:r>
            </a:p>
          </p:txBody>
        </p:sp>
        <p:sp>
          <p:nvSpPr>
            <p:cNvPr id="22" name="TextBox 21">
              <a:extLst>
                <a:ext uri="{FF2B5EF4-FFF2-40B4-BE49-F238E27FC236}">
                  <a16:creationId xmlns:a16="http://schemas.microsoft.com/office/drawing/2014/main" id="{5A5B3880-BD37-ED4C-94F9-85F5D9F096EE}"/>
                </a:ext>
              </a:extLst>
            </p:cNvPr>
            <p:cNvSpPr txBox="1"/>
            <p:nvPr/>
          </p:nvSpPr>
          <p:spPr>
            <a:xfrm rot="10800000">
              <a:off x="9667507" y="2164141"/>
              <a:ext cx="1551039" cy="600164"/>
            </a:xfrm>
            <a:prstGeom prst="rect">
              <a:avLst/>
            </a:prstGeom>
            <a:noFill/>
          </p:spPr>
          <p:txBody>
            <a:bodyPr wrap="square" rtlCol="0">
              <a:spAutoFit/>
            </a:bodyPr>
            <a:lstStyle/>
            <a:p>
              <a:pPr algn="ctr"/>
              <a:r>
                <a:rPr lang="en-SE" sz="1100" dirty="0"/>
                <a:t>(Tools, </a:t>
              </a:r>
            </a:p>
            <a:p>
              <a:pPr algn="ctr"/>
              <a:r>
                <a:rPr lang="en-US" sz="1100" dirty="0"/>
                <a:t>D</a:t>
              </a:r>
              <a:r>
                <a:rPr lang="en-SE" sz="1100" dirty="0"/>
                <a:t>ata-</a:t>
              </a:r>
            </a:p>
            <a:p>
              <a:pPr algn="ctr"/>
              <a:r>
                <a:rPr lang="en-SE" sz="1100" dirty="0"/>
                <a:t>base)</a:t>
              </a:r>
            </a:p>
          </p:txBody>
        </p:sp>
      </p:grpSp>
      <p:sp>
        <p:nvSpPr>
          <p:cNvPr id="6" name="Footer Placeholder 5">
            <a:extLst>
              <a:ext uri="{FF2B5EF4-FFF2-40B4-BE49-F238E27FC236}">
                <a16:creationId xmlns:a16="http://schemas.microsoft.com/office/drawing/2014/main" id="{5603DC44-C0C1-F842-9B7E-DA941D209B81}"/>
              </a:ext>
            </a:extLst>
          </p:cNvPr>
          <p:cNvSpPr>
            <a:spLocks noGrp="1"/>
          </p:cNvSpPr>
          <p:nvPr>
            <p:ph type="ftr" sz="quarter" idx="11"/>
          </p:nvPr>
        </p:nvSpPr>
        <p:spPr/>
        <p:txBody>
          <a:bodyPr/>
          <a:lstStyle/>
          <a:p>
            <a:r>
              <a:rPr lang="sv-SE"/>
              <a:t>Environmental Footprint in Sweden  I  www.lifecyclecenter.se</a:t>
            </a:r>
          </a:p>
        </p:txBody>
      </p:sp>
      <p:sp>
        <p:nvSpPr>
          <p:cNvPr id="11" name="Slide Number Placeholder 10">
            <a:extLst>
              <a:ext uri="{FF2B5EF4-FFF2-40B4-BE49-F238E27FC236}">
                <a16:creationId xmlns:a16="http://schemas.microsoft.com/office/drawing/2014/main" id="{6507053F-4162-0E46-84DB-5C7D8A77099B}"/>
              </a:ext>
            </a:extLst>
          </p:cNvPr>
          <p:cNvSpPr>
            <a:spLocks noGrp="1"/>
          </p:cNvSpPr>
          <p:nvPr>
            <p:ph type="sldNum" sz="quarter" idx="12"/>
          </p:nvPr>
        </p:nvSpPr>
        <p:spPr/>
        <p:txBody>
          <a:bodyPr/>
          <a:lstStyle/>
          <a:p>
            <a:fld id="{5C4B54F9-0DD5-4B6B-B6F5-D3A74ED86E25}" type="slidenum">
              <a:rPr lang="sv-SE" smtClean="0"/>
              <a:t>14</a:t>
            </a:fld>
            <a:endParaRPr lang="sv-SE"/>
          </a:p>
        </p:txBody>
      </p:sp>
    </p:spTree>
    <p:extLst>
      <p:ext uri="{BB962C8B-B14F-4D97-AF65-F5344CB8AC3E}">
        <p14:creationId xmlns:p14="http://schemas.microsoft.com/office/powerpoint/2010/main" val="69637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0D1BA-9252-46F1-83A7-066D0B1E02D5}"/>
              </a:ext>
            </a:extLst>
          </p:cNvPr>
          <p:cNvSpPr>
            <a:spLocks noGrp="1"/>
          </p:cNvSpPr>
          <p:nvPr>
            <p:ph type="title"/>
          </p:nvPr>
        </p:nvSpPr>
        <p:spPr>
          <a:xfrm>
            <a:off x="838200" y="365125"/>
            <a:ext cx="11146654" cy="1325563"/>
          </a:xfrm>
        </p:spPr>
        <p:txBody>
          <a:bodyPr/>
          <a:lstStyle/>
          <a:p>
            <a:r>
              <a:rPr lang="en-US" dirty="0"/>
              <a:t>PEF vs EPD</a:t>
            </a:r>
          </a:p>
        </p:txBody>
      </p:sp>
      <p:graphicFrame>
        <p:nvGraphicFramePr>
          <p:cNvPr id="8" name="Table 8">
            <a:extLst>
              <a:ext uri="{FF2B5EF4-FFF2-40B4-BE49-F238E27FC236}">
                <a16:creationId xmlns:a16="http://schemas.microsoft.com/office/drawing/2014/main" id="{73CBFD0F-30C5-4EFA-B903-70ADAE1815A1}"/>
              </a:ext>
            </a:extLst>
          </p:cNvPr>
          <p:cNvGraphicFramePr>
            <a:graphicFrameLocks noGrp="1"/>
          </p:cNvGraphicFramePr>
          <p:nvPr>
            <p:ph sz="half" idx="1"/>
            <p:extLst>
              <p:ext uri="{D42A27DB-BD31-4B8C-83A1-F6EECF244321}">
                <p14:modId xmlns:p14="http://schemas.microsoft.com/office/powerpoint/2010/main" val="2536538447"/>
              </p:ext>
            </p:extLst>
          </p:nvPr>
        </p:nvGraphicFramePr>
        <p:xfrm>
          <a:off x="838200" y="1555376"/>
          <a:ext cx="10516341" cy="4859178"/>
        </p:xfrm>
        <a:graphic>
          <a:graphicData uri="http://schemas.openxmlformats.org/drawingml/2006/table">
            <a:tbl>
              <a:tblPr firstRow="1" bandRow="1">
                <a:tableStyleId>{00A15C55-8517-42AA-B614-E9B94910E393}</a:tableStyleId>
              </a:tblPr>
              <a:tblGrid>
                <a:gridCol w="2887133">
                  <a:extLst>
                    <a:ext uri="{9D8B030D-6E8A-4147-A177-3AD203B41FA5}">
                      <a16:colId xmlns:a16="http://schemas.microsoft.com/office/drawing/2014/main" val="2716906966"/>
                    </a:ext>
                  </a:extLst>
                </a:gridCol>
                <a:gridCol w="3708400">
                  <a:extLst>
                    <a:ext uri="{9D8B030D-6E8A-4147-A177-3AD203B41FA5}">
                      <a16:colId xmlns:a16="http://schemas.microsoft.com/office/drawing/2014/main" val="2935800288"/>
                    </a:ext>
                  </a:extLst>
                </a:gridCol>
                <a:gridCol w="3920808">
                  <a:extLst>
                    <a:ext uri="{9D8B030D-6E8A-4147-A177-3AD203B41FA5}">
                      <a16:colId xmlns:a16="http://schemas.microsoft.com/office/drawing/2014/main" val="3220151158"/>
                    </a:ext>
                  </a:extLst>
                </a:gridCol>
              </a:tblGrid>
              <a:tr h="376554">
                <a:tc>
                  <a:txBody>
                    <a:bodyPr/>
                    <a:lstStyle/>
                    <a:p>
                      <a:endParaRPr lang="en-US" noProof="0" dirty="0">
                        <a:solidFill>
                          <a:schemeClr val="tx1"/>
                        </a:solidFill>
                      </a:endParaRPr>
                    </a:p>
                  </a:txBody>
                  <a:tcPr/>
                </a:tc>
                <a:tc>
                  <a:txBody>
                    <a:bodyPr/>
                    <a:lstStyle/>
                    <a:p>
                      <a:r>
                        <a:rPr lang="en-US" noProof="0" dirty="0">
                          <a:solidFill>
                            <a:schemeClr val="tx1"/>
                          </a:solidFill>
                        </a:rPr>
                        <a:t>PEF - Product Environmental Footprint</a:t>
                      </a:r>
                    </a:p>
                  </a:txBody>
                  <a:tcPr/>
                </a:tc>
                <a:tc>
                  <a:txBody>
                    <a:bodyPr/>
                    <a:lstStyle/>
                    <a:p>
                      <a:r>
                        <a:rPr lang="en-US" sz="1800" b="1" kern="1200" noProof="0" dirty="0">
                          <a:solidFill>
                            <a:schemeClr val="tx1"/>
                          </a:solidFill>
                          <a:latin typeface="+mn-lt"/>
                          <a:ea typeface="+mn-ea"/>
                          <a:cs typeface="+mn-cs"/>
                        </a:rPr>
                        <a:t>EPD - </a:t>
                      </a:r>
                      <a:r>
                        <a:rPr lang="en-US" sz="1800" b="1" kern="1200" dirty="0">
                          <a:solidFill>
                            <a:schemeClr val="tx1"/>
                          </a:solidFill>
                          <a:latin typeface="+mn-lt"/>
                          <a:ea typeface="+mn-ea"/>
                          <a:cs typeface="+mn-cs"/>
                        </a:rPr>
                        <a:t>Environmental Product Declaration </a:t>
                      </a:r>
                      <a:endParaRPr lang="en-US" sz="1800" b="1" kern="1200" noProof="0" dirty="0">
                        <a:solidFill>
                          <a:schemeClr val="tx1"/>
                        </a:solidFill>
                        <a:latin typeface="+mn-lt"/>
                        <a:ea typeface="+mn-ea"/>
                        <a:cs typeface="+mn-cs"/>
                      </a:endParaRPr>
                    </a:p>
                  </a:txBody>
                  <a:tcPr/>
                </a:tc>
                <a:extLst>
                  <a:ext uri="{0D108BD9-81ED-4DB2-BD59-A6C34878D82A}">
                    <a16:rowId xmlns:a16="http://schemas.microsoft.com/office/drawing/2014/main" val="1391209920"/>
                  </a:ext>
                </a:extLst>
              </a:tr>
              <a:tr h="583406">
                <a:tc>
                  <a:txBody>
                    <a:bodyPr/>
                    <a:lstStyle/>
                    <a:p>
                      <a:r>
                        <a:rPr lang="en-US" b="1" noProof="0" dirty="0"/>
                        <a:t>History</a:t>
                      </a:r>
                    </a:p>
                  </a:txBody>
                  <a:tcPr/>
                </a:tc>
                <a:tc>
                  <a:txBody>
                    <a:bodyPr/>
                    <a:lstStyle/>
                    <a:p>
                      <a:r>
                        <a:rPr lang="en-US" noProof="0" dirty="0"/>
                        <a:t>Initiated ~2013</a:t>
                      </a:r>
                    </a:p>
                    <a:p>
                      <a:r>
                        <a:rPr lang="en-US" noProof="0" dirty="0"/>
                        <a:t>Now in transition phase</a:t>
                      </a:r>
                    </a:p>
                  </a:txBody>
                  <a:tcPr/>
                </a:tc>
                <a:tc>
                  <a:txBody>
                    <a:bodyPr/>
                    <a:lstStyle/>
                    <a:p>
                      <a:r>
                        <a:rPr lang="en-US" noProof="0" dirty="0"/>
                        <a:t>Start ~1998</a:t>
                      </a:r>
                    </a:p>
                    <a:p>
                      <a:r>
                        <a:rPr lang="en-US" noProof="0" dirty="0"/>
                        <a:t>Now fully operational and globally </a:t>
                      </a:r>
                      <a:r>
                        <a:rPr lang="en-US" noProof="0" dirty="0" err="1"/>
                        <a:t>recognised</a:t>
                      </a:r>
                      <a:endParaRPr lang="en-US" noProof="0" dirty="0"/>
                    </a:p>
                  </a:txBody>
                  <a:tcPr/>
                </a:tc>
                <a:extLst>
                  <a:ext uri="{0D108BD9-81ED-4DB2-BD59-A6C34878D82A}">
                    <a16:rowId xmlns:a16="http://schemas.microsoft.com/office/drawing/2014/main" val="1786112058"/>
                  </a:ext>
                </a:extLst>
              </a:tr>
              <a:tr h="583406">
                <a:tc>
                  <a:txBody>
                    <a:bodyPr/>
                    <a:lstStyle/>
                    <a:p>
                      <a:r>
                        <a:rPr lang="en-US" b="1" noProof="0" dirty="0"/>
                        <a:t>Application</a:t>
                      </a:r>
                    </a:p>
                  </a:txBody>
                  <a:tcPr/>
                </a:tc>
                <a:tc>
                  <a:txBody>
                    <a:bodyPr/>
                    <a:lstStyle/>
                    <a:p>
                      <a:r>
                        <a:rPr lang="en-US" noProof="0" dirty="0"/>
                        <a:t>Primarily: Policy making</a:t>
                      </a:r>
                    </a:p>
                    <a:p>
                      <a:r>
                        <a:rPr lang="en-US" noProof="0" dirty="0"/>
                        <a:t>Other uses are being discussed</a:t>
                      </a:r>
                    </a:p>
                  </a:txBody>
                  <a:tcPr/>
                </a:tc>
                <a:tc>
                  <a:txBody>
                    <a:bodyPr/>
                    <a:lstStyle/>
                    <a:p>
                      <a:r>
                        <a:rPr lang="en-US" noProof="0" dirty="0"/>
                        <a:t>Primarily: Business-to-business communication but also e.g. public procurement, </a:t>
                      </a:r>
                      <a:r>
                        <a:rPr lang="en-US" noProof="0" dirty="0" err="1"/>
                        <a:t>ecodesign</a:t>
                      </a:r>
                      <a:endParaRPr lang="en-US" noProof="0" dirty="0"/>
                    </a:p>
                  </a:txBody>
                  <a:tcPr/>
                </a:tc>
                <a:extLst>
                  <a:ext uri="{0D108BD9-81ED-4DB2-BD59-A6C34878D82A}">
                    <a16:rowId xmlns:a16="http://schemas.microsoft.com/office/drawing/2014/main" val="2718179329"/>
                  </a:ext>
                </a:extLst>
              </a:tr>
              <a:tr h="583406">
                <a:tc>
                  <a:txBody>
                    <a:bodyPr/>
                    <a:lstStyle/>
                    <a:p>
                      <a:r>
                        <a:rPr lang="en-US" b="1" noProof="0" dirty="0"/>
                        <a:t>Independently verified</a:t>
                      </a:r>
                    </a:p>
                  </a:txBody>
                  <a:tcPr/>
                </a:tc>
                <a:tc>
                  <a:txBody>
                    <a:bodyPr/>
                    <a:lstStyle/>
                    <a:p>
                      <a:r>
                        <a:rPr lang="en-US" noProof="0"/>
                        <a:t>Yes</a:t>
                      </a:r>
                    </a:p>
                  </a:txBody>
                  <a:tcPr/>
                </a:tc>
                <a:tc>
                  <a:txBody>
                    <a:bodyPr/>
                    <a:lstStyle/>
                    <a:p>
                      <a:r>
                        <a:rPr lang="en-US" noProof="0" dirty="0"/>
                        <a:t>Yes</a:t>
                      </a:r>
                    </a:p>
                  </a:txBody>
                  <a:tcPr/>
                </a:tc>
                <a:extLst>
                  <a:ext uri="{0D108BD9-81ED-4DB2-BD59-A6C34878D82A}">
                    <a16:rowId xmlns:a16="http://schemas.microsoft.com/office/drawing/2014/main" val="3065849319"/>
                  </a:ext>
                </a:extLst>
              </a:tr>
              <a:tr h="583406">
                <a:tc>
                  <a:txBody>
                    <a:bodyPr/>
                    <a:lstStyle/>
                    <a:p>
                      <a:r>
                        <a:rPr lang="en-US" b="1" noProof="0" dirty="0"/>
                        <a:t>Rules</a:t>
                      </a:r>
                    </a:p>
                  </a:txBody>
                  <a:tcPr/>
                </a:tc>
                <a:tc>
                  <a:txBody>
                    <a:bodyPr/>
                    <a:lstStyle/>
                    <a:p>
                      <a:r>
                        <a:rPr lang="en-US" noProof="0"/>
                        <a:t>PEF guide, PEFCRs</a:t>
                      </a:r>
                    </a:p>
                  </a:txBody>
                  <a:tcPr/>
                </a:tc>
                <a:tc>
                  <a:txBody>
                    <a:bodyPr/>
                    <a:lstStyle/>
                    <a:p>
                      <a:r>
                        <a:rPr lang="en-US" noProof="0" dirty="0"/>
                        <a:t>ISO 14025, EN 15804, GPI, PCRs</a:t>
                      </a:r>
                    </a:p>
                  </a:txBody>
                  <a:tcPr/>
                </a:tc>
                <a:extLst>
                  <a:ext uri="{0D108BD9-81ED-4DB2-BD59-A6C34878D82A}">
                    <a16:rowId xmlns:a16="http://schemas.microsoft.com/office/drawing/2014/main" val="2842904728"/>
                  </a:ext>
                </a:extLst>
              </a:tr>
              <a:tr h="583406">
                <a:tc>
                  <a:txBody>
                    <a:bodyPr/>
                    <a:lstStyle/>
                    <a:p>
                      <a:r>
                        <a:rPr lang="en-US" b="1" noProof="0" dirty="0"/>
                        <a:t>Generic datasets</a:t>
                      </a:r>
                    </a:p>
                  </a:txBody>
                  <a:tcPr/>
                </a:tc>
                <a:tc>
                  <a:txBody>
                    <a:bodyPr/>
                    <a:lstStyle/>
                    <a:p>
                      <a:r>
                        <a:rPr lang="en-US" noProof="0" dirty="0"/>
                        <a:t>Specific datasets, to be used only for PEF</a:t>
                      </a:r>
                    </a:p>
                  </a:txBody>
                  <a:tcPr/>
                </a:tc>
                <a:tc>
                  <a:txBody>
                    <a:bodyPr/>
                    <a:lstStyle/>
                    <a:p>
                      <a:r>
                        <a:rPr lang="en-US" noProof="0" dirty="0"/>
                        <a:t>Any data that fulfils the data quality rules</a:t>
                      </a:r>
                    </a:p>
                  </a:txBody>
                  <a:tcPr/>
                </a:tc>
                <a:extLst>
                  <a:ext uri="{0D108BD9-81ED-4DB2-BD59-A6C34878D82A}">
                    <a16:rowId xmlns:a16="http://schemas.microsoft.com/office/drawing/2014/main" val="2856571728"/>
                  </a:ext>
                </a:extLst>
              </a:tr>
              <a:tr h="583406">
                <a:tc>
                  <a:txBody>
                    <a:bodyPr/>
                    <a:lstStyle/>
                    <a:p>
                      <a:r>
                        <a:rPr lang="en-US" b="1" noProof="0" dirty="0"/>
                        <a:t>Benchmarking</a:t>
                      </a:r>
                    </a:p>
                  </a:txBody>
                  <a:tcPr/>
                </a:tc>
                <a:tc>
                  <a:txBody>
                    <a:bodyPr/>
                    <a:lstStyle/>
                    <a:p>
                      <a:r>
                        <a:rPr lang="en-US" noProof="0" dirty="0"/>
                        <a:t>Yes, ranking is part of the PEF</a:t>
                      </a:r>
                    </a:p>
                  </a:txBody>
                  <a:tcPr/>
                </a:tc>
                <a:tc>
                  <a:txBody>
                    <a:bodyPr/>
                    <a:lstStyle/>
                    <a:p>
                      <a:r>
                        <a:rPr lang="en-US" noProof="0" dirty="0"/>
                        <a:t>No, ranking is not part of the EPD</a:t>
                      </a:r>
                    </a:p>
                  </a:txBody>
                  <a:tcPr/>
                </a:tc>
                <a:extLst>
                  <a:ext uri="{0D108BD9-81ED-4DB2-BD59-A6C34878D82A}">
                    <a16:rowId xmlns:a16="http://schemas.microsoft.com/office/drawing/2014/main" val="3076454038"/>
                  </a:ext>
                </a:extLst>
              </a:tr>
            </a:tbl>
          </a:graphicData>
        </a:graphic>
      </p:graphicFrame>
      <p:sp>
        <p:nvSpPr>
          <p:cNvPr id="3" name="Slide Number Placeholder 2">
            <a:extLst>
              <a:ext uri="{FF2B5EF4-FFF2-40B4-BE49-F238E27FC236}">
                <a16:creationId xmlns:a16="http://schemas.microsoft.com/office/drawing/2014/main" id="{6D2CDCD9-CBE2-B248-BC15-0A89F93066BE}"/>
              </a:ext>
            </a:extLst>
          </p:cNvPr>
          <p:cNvSpPr>
            <a:spLocks noGrp="1"/>
          </p:cNvSpPr>
          <p:nvPr>
            <p:ph type="sldNum" sz="quarter" idx="12"/>
          </p:nvPr>
        </p:nvSpPr>
        <p:spPr/>
        <p:txBody>
          <a:bodyPr/>
          <a:lstStyle/>
          <a:p>
            <a:fld id="{5C4B54F9-0DD5-4B6B-B6F5-D3A74ED86E25}" type="slidenum">
              <a:rPr lang="sv-SE" smtClean="0"/>
              <a:t>15</a:t>
            </a:fld>
            <a:endParaRPr lang="sv-SE"/>
          </a:p>
        </p:txBody>
      </p:sp>
    </p:spTree>
    <p:extLst>
      <p:ext uri="{BB962C8B-B14F-4D97-AF65-F5344CB8AC3E}">
        <p14:creationId xmlns:p14="http://schemas.microsoft.com/office/powerpoint/2010/main" val="4026908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EE376-EBE7-494F-B49D-601BF09CD3D5}"/>
              </a:ext>
            </a:extLst>
          </p:cNvPr>
          <p:cNvSpPr>
            <a:spLocks noGrp="1"/>
          </p:cNvSpPr>
          <p:nvPr>
            <p:ph type="title"/>
          </p:nvPr>
        </p:nvSpPr>
        <p:spPr/>
        <p:txBody>
          <a:bodyPr/>
          <a:lstStyle/>
          <a:p>
            <a:r>
              <a:rPr lang="sv-SE" dirty="0"/>
              <a:t>PEF &amp; EPD</a:t>
            </a:r>
          </a:p>
        </p:txBody>
      </p:sp>
      <p:sp>
        <p:nvSpPr>
          <p:cNvPr id="4" name="Content Placeholder 3">
            <a:extLst>
              <a:ext uri="{FF2B5EF4-FFF2-40B4-BE49-F238E27FC236}">
                <a16:creationId xmlns:a16="http://schemas.microsoft.com/office/drawing/2014/main" id="{82573EBB-5D33-48F5-837D-2B0EA33B6D23}"/>
              </a:ext>
            </a:extLst>
          </p:cNvPr>
          <p:cNvSpPr>
            <a:spLocks noGrp="1"/>
          </p:cNvSpPr>
          <p:nvPr>
            <p:ph sz="half" idx="2"/>
          </p:nvPr>
        </p:nvSpPr>
        <p:spPr/>
        <p:txBody>
          <a:bodyPr/>
          <a:lstStyle/>
          <a:p>
            <a:pPr marL="457200" indent="-457200">
              <a:buFont typeface="+mj-lt"/>
              <a:buAutoNum type="arabicPeriod"/>
            </a:pPr>
            <a:r>
              <a:rPr lang="en-US" noProof="1"/>
              <a:t>Purpose</a:t>
            </a:r>
          </a:p>
          <a:p>
            <a:pPr marL="457200" indent="-457200">
              <a:buFont typeface="+mj-lt"/>
              <a:buAutoNum type="arabicPeriod"/>
            </a:pPr>
            <a:r>
              <a:rPr lang="en-US" noProof="1"/>
              <a:t>Comparability</a:t>
            </a:r>
          </a:p>
          <a:p>
            <a:pPr marL="457200" indent="-457200">
              <a:buFont typeface="+mj-lt"/>
              <a:buAutoNum type="arabicPeriod"/>
            </a:pPr>
            <a:r>
              <a:rPr lang="en-US" noProof="1"/>
              <a:t>Product perspective and several product groups</a:t>
            </a:r>
          </a:p>
          <a:p>
            <a:endParaRPr lang="en-US" dirty="0"/>
          </a:p>
        </p:txBody>
      </p:sp>
      <p:sp>
        <p:nvSpPr>
          <p:cNvPr id="5" name="Text Placeholder 4">
            <a:extLst>
              <a:ext uri="{FF2B5EF4-FFF2-40B4-BE49-F238E27FC236}">
                <a16:creationId xmlns:a16="http://schemas.microsoft.com/office/drawing/2014/main" id="{9F489CB7-9088-4A38-8FE3-DFE12F2C9ADD}"/>
              </a:ext>
            </a:extLst>
          </p:cNvPr>
          <p:cNvSpPr>
            <a:spLocks noGrp="1"/>
          </p:cNvSpPr>
          <p:nvPr>
            <p:ph type="body" sz="quarter" idx="3"/>
          </p:nvPr>
        </p:nvSpPr>
        <p:spPr/>
        <p:txBody>
          <a:bodyPr/>
          <a:lstStyle/>
          <a:p>
            <a:r>
              <a:rPr lang="en-US" dirty="0"/>
              <a:t>Three differences</a:t>
            </a:r>
          </a:p>
        </p:txBody>
      </p:sp>
      <p:sp>
        <p:nvSpPr>
          <p:cNvPr id="6" name="Content Placeholder 5">
            <a:extLst>
              <a:ext uri="{FF2B5EF4-FFF2-40B4-BE49-F238E27FC236}">
                <a16:creationId xmlns:a16="http://schemas.microsoft.com/office/drawing/2014/main" id="{7B518679-F7D8-488B-B625-11DA4CCD063D}"/>
              </a:ext>
            </a:extLst>
          </p:cNvPr>
          <p:cNvSpPr>
            <a:spLocks noGrp="1"/>
          </p:cNvSpPr>
          <p:nvPr>
            <p:ph sz="quarter" idx="4"/>
          </p:nvPr>
        </p:nvSpPr>
        <p:spPr/>
        <p:txBody>
          <a:bodyPr/>
          <a:lstStyle/>
          <a:p>
            <a:pPr marL="457200" indent="-457200">
              <a:buFont typeface="+mj-lt"/>
              <a:buAutoNum type="arabicPeriod"/>
            </a:pPr>
            <a:r>
              <a:rPr lang="en-US" noProof="1"/>
              <a:t>Underlying framework</a:t>
            </a:r>
          </a:p>
          <a:p>
            <a:pPr marL="457200" indent="-457200">
              <a:buFont typeface="+mj-lt"/>
              <a:buAutoNum type="arabicPeriod"/>
            </a:pPr>
            <a:r>
              <a:rPr lang="en-US" noProof="1"/>
              <a:t>Communication format</a:t>
            </a:r>
          </a:p>
          <a:p>
            <a:pPr marL="457200" indent="-457200">
              <a:buFont typeface="+mj-lt"/>
              <a:buAutoNum type="arabicPeriod"/>
            </a:pPr>
            <a:r>
              <a:rPr lang="en-US" noProof="1"/>
              <a:t>Technical details in methods</a:t>
            </a:r>
            <a:endParaRPr lang="en-US" u="sng" dirty="0"/>
          </a:p>
          <a:p>
            <a:pPr marL="0" indent="0">
              <a:buNone/>
            </a:pPr>
            <a:endParaRPr lang="en-US" dirty="0"/>
          </a:p>
        </p:txBody>
      </p:sp>
      <p:sp>
        <p:nvSpPr>
          <p:cNvPr id="3" name="Text Placeholder 2">
            <a:extLst>
              <a:ext uri="{FF2B5EF4-FFF2-40B4-BE49-F238E27FC236}">
                <a16:creationId xmlns:a16="http://schemas.microsoft.com/office/drawing/2014/main" id="{8A4270B3-533D-4786-8F86-891C6800F0D8}"/>
              </a:ext>
            </a:extLst>
          </p:cNvPr>
          <p:cNvSpPr>
            <a:spLocks noGrp="1"/>
          </p:cNvSpPr>
          <p:nvPr>
            <p:ph type="body" idx="1"/>
          </p:nvPr>
        </p:nvSpPr>
        <p:spPr/>
        <p:txBody>
          <a:bodyPr/>
          <a:lstStyle/>
          <a:p>
            <a:r>
              <a:rPr lang="en-US" dirty="0"/>
              <a:t>Three Similarities</a:t>
            </a:r>
          </a:p>
        </p:txBody>
      </p:sp>
      <p:sp>
        <p:nvSpPr>
          <p:cNvPr id="8" name="TextBox 7">
            <a:extLst>
              <a:ext uri="{FF2B5EF4-FFF2-40B4-BE49-F238E27FC236}">
                <a16:creationId xmlns:a16="http://schemas.microsoft.com/office/drawing/2014/main" id="{EC9F5719-A9CD-4C3D-82CF-FD0829A3BBFF}"/>
              </a:ext>
            </a:extLst>
          </p:cNvPr>
          <p:cNvSpPr txBox="1"/>
          <p:nvPr/>
        </p:nvSpPr>
        <p:spPr>
          <a:xfrm>
            <a:off x="2066683" y="4386273"/>
            <a:ext cx="562655" cy="1354217"/>
          </a:xfrm>
          <a:prstGeom prst="rect">
            <a:avLst/>
          </a:prstGeom>
          <a:noFill/>
        </p:spPr>
        <p:txBody>
          <a:bodyPr wrap="none" lIns="0" tIns="0" rIns="0" bIns="0" rtlCol="0">
            <a:spAutoFit/>
          </a:bodyPr>
          <a:lstStyle/>
          <a:p>
            <a:r>
              <a:rPr lang="sv-SE" sz="8800" dirty="0">
                <a:solidFill>
                  <a:schemeClr val="bg2"/>
                </a:solidFill>
                <a:latin typeface="Trade Gothic LT Std" pitchFamily="50" charset="0"/>
              </a:rPr>
              <a:t>=</a:t>
            </a:r>
            <a:endParaRPr lang="sv-SE" sz="6000" dirty="0">
              <a:solidFill>
                <a:schemeClr val="bg2"/>
              </a:solidFill>
              <a:latin typeface="Trade Gothic LT Std" pitchFamily="50" charset="0"/>
            </a:endParaRPr>
          </a:p>
        </p:txBody>
      </p:sp>
      <p:sp>
        <p:nvSpPr>
          <p:cNvPr id="9" name="TextBox 8">
            <a:extLst>
              <a:ext uri="{FF2B5EF4-FFF2-40B4-BE49-F238E27FC236}">
                <a16:creationId xmlns:a16="http://schemas.microsoft.com/office/drawing/2014/main" id="{4763170E-CACF-48D5-B768-49E98F43578B}"/>
              </a:ext>
            </a:extLst>
          </p:cNvPr>
          <p:cNvSpPr txBox="1"/>
          <p:nvPr/>
        </p:nvSpPr>
        <p:spPr>
          <a:xfrm>
            <a:off x="7664065" y="4386273"/>
            <a:ext cx="562655" cy="1354217"/>
          </a:xfrm>
          <a:prstGeom prst="rect">
            <a:avLst/>
          </a:prstGeom>
          <a:noFill/>
        </p:spPr>
        <p:txBody>
          <a:bodyPr wrap="none" lIns="0" tIns="0" rIns="0" bIns="0" rtlCol="0">
            <a:spAutoFit/>
          </a:bodyPr>
          <a:lstStyle/>
          <a:p>
            <a:r>
              <a:rPr lang="sv-SE" sz="8800" dirty="0">
                <a:solidFill>
                  <a:schemeClr val="bg2"/>
                </a:solidFill>
                <a:latin typeface="Trade Gothic LT Std" pitchFamily="50" charset="0"/>
              </a:rPr>
              <a:t>≠</a:t>
            </a:r>
            <a:endParaRPr lang="sv-SE" sz="6000" dirty="0">
              <a:solidFill>
                <a:schemeClr val="bg2"/>
              </a:solidFill>
              <a:latin typeface="Trade Gothic LT Std" pitchFamily="50" charset="0"/>
            </a:endParaRPr>
          </a:p>
        </p:txBody>
      </p:sp>
      <p:sp>
        <p:nvSpPr>
          <p:cNvPr id="10" name="Footer Placeholder 9">
            <a:extLst>
              <a:ext uri="{FF2B5EF4-FFF2-40B4-BE49-F238E27FC236}">
                <a16:creationId xmlns:a16="http://schemas.microsoft.com/office/drawing/2014/main" id="{9175B5D6-2261-3D40-801C-58667ACFB258}"/>
              </a:ext>
            </a:extLst>
          </p:cNvPr>
          <p:cNvSpPr>
            <a:spLocks noGrp="1"/>
          </p:cNvSpPr>
          <p:nvPr>
            <p:ph type="ftr" sz="quarter" idx="11"/>
          </p:nvPr>
        </p:nvSpPr>
        <p:spPr/>
        <p:txBody>
          <a:bodyPr/>
          <a:lstStyle/>
          <a:p>
            <a:r>
              <a:rPr lang="sv-SE"/>
              <a:t>Environmental Footprint in Sweden  I  www.lifecyclecenter.se</a:t>
            </a:r>
          </a:p>
        </p:txBody>
      </p:sp>
      <p:sp>
        <p:nvSpPr>
          <p:cNvPr id="11" name="Slide Number Placeholder 10">
            <a:extLst>
              <a:ext uri="{FF2B5EF4-FFF2-40B4-BE49-F238E27FC236}">
                <a16:creationId xmlns:a16="http://schemas.microsoft.com/office/drawing/2014/main" id="{CA9635E1-C4ED-504D-83E8-E5FBAD12D200}"/>
              </a:ext>
            </a:extLst>
          </p:cNvPr>
          <p:cNvSpPr>
            <a:spLocks noGrp="1"/>
          </p:cNvSpPr>
          <p:nvPr>
            <p:ph type="sldNum" sz="quarter" idx="12"/>
          </p:nvPr>
        </p:nvSpPr>
        <p:spPr/>
        <p:txBody>
          <a:bodyPr/>
          <a:lstStyle/>
          <a:p>
            <a:fld id="{5C4B54F9-0DD5-4B6B-B6F5-D3A74ED86E25}" type="slidenum">
              <a:rPr lang="sv-SE" smtClean="0"/>
              <a:t>16</a:t>
            </a:fld>
            <a:endParaRPr lang="sv-SE"/>
          </a:p>
        </p:txBody>
      </p:sp>
    </p:spTree>
    <p:extLst>
      <p:ext uri="{BB962C8B-B14F-4D97-AF65-F5344CB8AC3E}">
        <p14:creationId xmlns:p14="http://schemas.microsoft.com/office/powerpoint/2010/main" val="2685385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5D55-D343-F04E-B5BF-526999C4128F}"/>
              </a:ext>
            </a:extLst>
          </p:cNvPr>
          <p:cNvSpPr>
            <a:spLocks noGrp="1"/>
          </p:cNvSpPr>
          <p:nvPr>
            <p:ph type="title"/>
          </p:nvPr>
        </p:nvSpPr>
        <p:spPr>
          <a:xfrm>
            <a:off x="838200" y="365125"/>
            <a:ext cx="11353800" cy="1325563"/>
          </a:xfrm>
        </p:spPr>
        <p:txBody>
          <a:bodyPr/>
          <a:lstStyle/>
          <a:p>
            <a:r>
              <a:rPr lang="en-SE" dirty="0"/>
              <a:t>Product Environmental Footprint in policy</a:t>
            </a:r>
          </a:p>
        </p:txBody>
      </p:sp>
      <p:sp>
        <p:nvSpPr>
          <p:cNvPr id="3" name="Slide Number Placeholder 2">
            <a:extLst>
              <a:ext uri="{FF2B5EF4-FFF2-40B4-BE49-F238E27FC236}">
                <a16:creationId xmlns:a16="http://schemas.microsoft.com/office/drawing/2014/main" id="{D51EBE74-953D-FE41-86B5-4CA5384D1698}"/>
              </a:ext>
            </a:extLst>
          </p:cNvPr>
          <p:cNvSpPr>
            <a:spLocks noGrp="1"/>
          </p:cNvSpPr>
          <p:nvPr>
            <p:ph type="sldNum" sz="quarter" idx="12"/>
          </p:nvPr>
        </p:nvSpPr>
        <p:spPr/>
        <p:txBody>
          <a:bodyPr/>
          <a:lstStyle/>
          <a:p>
            <a:fld id="{5C4B54F9-0DD5-4B6B-B6F5-D3A74ED86E25}" type="slidenum">
              <a:rPr lang="sv-SE" smtClean="0"/>
              <a:t>17</a:t>
            </a:fld>
            <a:endParaRPr lang="sv-SE"/>
          </a:p>
        </p:txBody>
      </p:sp>
      <p:sp>
        <p:nvSpPr>
          <p:cNvPr id="4" name="Footer Placeholder 3">
            <a:extLst>
              <a:ext uri="{FF2B5EF4-FFF2-40B4-BE49-F238E27FC236}">
                <a16:creationId xmlns:a16="http://schemas.microsoft.com/office/drawing/2014/main" id="{90D97509-74E4-A247-9346-25B56289D316}"/>
              </a:ext>
            </a:extLst>
          </p:cNvPr>
          <p:cNvSpPr>
            <a:spLocks noGrp="1"/>
          </p:cNvSpPr>
          <p:nvPr>
            <p:ph type="ftr" sz="quarter" idx="11"/>
          </p:nvPr>
        </p:nvSpPr>
        <p:spPr/>
        <p:txBody>
          <a:bodyPr/>
          <a:lstStyle/>
          <a:p>
            <a:r>
              <a:rPr lang="sv-SE"/>
              <a:t>Environmental footprint in Sweden  I  www.lifecyclecenter.se</a:t>
            </a:r>
          </a:p>
        </p:txBody>
      </p:sp>
      <p:pic>
        <p:nvPicPr>
          <p:cNvPr id="6" name="Picture 5" descr="A picture containing map&#10;&#10;Description automatically generated">
            <a:extLst>
              <a:ext uri="{FF2B5EF4-FFF2-40B4-BE49-F238E27FC236}">
                <a16:creationId xmlns:a16="http://schemas.microsoft.com/office/drawing/2014/main" id="{9EB79984-5D18-4947-96BB-6215DFE5AE9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7790" y="1756569"/>
            <a:ext cx="3416300" cy="2266950"/>
          </a:xfrm>
          <a:prstGeom prst="rect">
            <a:avLst/>
          </a:prstGeom>
        </p:spPr>
      </p:pic>
      <p:sp>
        <p:nvSpPr>
          <p:cNvPr id="7" name="TextBox 6">
            <a:extLst>
              <a:ext uri="{FF2B5EF4-FFF2-40B4-BE49-F238E27FC236}">
                <a16:creationId xmlns:a16="http://schemas.microsoft.com/office/drawing/2014/main" id="{56584F1A-BBFD-FF40-8BF4-ED6FDDB3F9B6}"/>
              </a:ext>
            </a:extLst>
          </p:cNvPr>
          <p:cNvSpPr txBox="1"/>
          <p:nvPr/>
        </p:nvSpPr>
        <p:spPr>
          <a:xfrm>
            <a:off x="838200" y="1690688"/>
            <a:ext cx="6834809" cy="3662541"/>
          </a:xfrm>
          <a:prstGeom prst="rect">
            <a:avLst/>
          </a:prstGeom>
          <a:noFill/>
        </p:spPr>
        <p:txBody>
          <a:bodyPr wrap="square" rtlCol="0">
            <a:spAutoFit/>
          </a:bodyPr>
          <a:lstStyle/>
          <a:p>
            <a:r>
              <a:rPr lang="en-SE" sz="2800" dirty="0">
                <a:latin typeface="+mj-lt"/>
              </a:rPr>
              <a:t>Circular economy action plan</a:t>
            </a:r>
          </a:p>
          <a:p>
            <a:endParaRPr lang="sv-SE" sz="2400" dirty="0">
              <a:latin typeface="+mj-lt"/>
            </a:endParaRPr>
          </a:p>
          <a:p>
            <a:r>
              <a:rPr lang="en-GB" sz="2000" dirty="0"/>
              <a:t>For design of sustainable products, the </a:t>
            </a:r>
            <a:r>
              <a:rPr lang="en-GB" sz="2000" dirty="0" err="1"/>
              <a:t>Ecodesign</a:t>
            </a:r>
            <a:r>
              <a:rPr lang="en-GB" sz="2000" dirty="0"/>
              <a:t> Directive will be widened beyond energy related products, building as appropriate on the Product Environmental Footprint approach. </a:t>
            </a:r>
          </a:p>
          <a:p>
            <a:endParaRPr lang="en-GB" sz="2000" dirty="0"/>
          </a:p>
          <a:p>
            <a:endParaRPr lang="en-SE" sz="2000" dirty="0"/>
          </a:p>
          <a:p>
            <a:r>
              <a:rPr lang="en-GB" sz="2000" dirty="0"/>
              <a:t>“The Commission will propose that companies substantiate their environmental claims using Product and Organisation Environmental Footprint methods.”</a:t>
            </a:r>
          </a:p>
        </p:txBody>
      </p:sp>
      <p:sp>
        <p:nvSpPr>
          <p:cNvPr id="8" name="TextBox 7">
            <a:extLst>
              <a:ext uri="{FF2B5EF4-FFF2-40B4-BE49-F238E27FC236}">
                <a16:creationId xmlns:a16="http://schemas.microsoft.com/office/drawing/2014/main" id="{57FE27D7-0A6C-E34B-91E5-F95662E5098E}"/>
              </a:ext>
            </a:extLst>
          </p:cNvPr>
          <p:cNvSpPr txBox="1"/>
          <p:nvPr/>
        </p:nvSpPr>
        <p:spPr>
          <a:xfrm>
            <a:off x="8243887" y="4429899"/>
            <a:ext cx="3673130" cy="923330"/>
          </a:xfrm>
          <a:prstGeom prst="rect">
            <a:avLst/>
          </a:prstGeom>
          <a:noFill/>
        </p:spPr>
        <p:txBody>
          <a:bodyPr wrap="square">
            <a:spAutoFit/>
          </a:bodyPr>
          <a:lstStyle/>
          <a:p>
            <a:r>
              <a:rPr lang="en-GB" sz="1800" i="1" dirty="0"/>
              <a:t>Legislative proposal will be presented by the EC in late Q1,  2022.</a:t>
            </a:r>
          </a:p>
        </p:txBody>
      </p:sp>
    </p:spTree>
    <p:extLst>
      <p:ext uri="{BB962C8B-B14F-4D97-AF65-F5344CB8AC3E}">
        <p14:creationId xmlns:p14="http://schemas.microsoft.com/office/powerpoint/2010/main" val="1492152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5D55-D343-F04E-B5BF-526999C4128F}"/>
              </a:ext>
            </a:extLst>
          </p:cNvPr>
          <p:cNvSpPr>
            <a:spLocks noGrp="1"/>
          </p:cNvSpPr>
          <p:nvPr>
            <p:ph type="title"/>
          </p:nvPr>
        </p:nvSpPr>
        <p:spPr>
          <a:xfrm>
            <a:off x="838200" y="365125"/>
            <a:ext cx="11353800" cy="1325563"/>
          </a:xfrm>
        </p:spPr>
        <p:txBody>
          <a:bodyPr/>
          <a:lstStyle/>
          <a:p>
            <a:r>
              <a:rPr lang="en-SE" dirty="0"/>
              <a:t>Possible uses of the methods in policy</a:t>
            </a:r>
          </a:p>
        </p:txBody>
      </p:sp>
      <p:sp>
        <p:nvSpPr>
          <p:cNvPr id="3" name="Slide Number Placeholder 2">
            <a:extLst>
              <a:ext uri="{FF2B5EF4-FFF2-40B4-BE49-F238E27FC236}">
                <a16:creationId xmlns:a16="http://schemas.microsoft.com/office/drawing/2014/main" id="{D51EBE74-953D-FE41-86B5-4CA5384D1698}"/>
              </a:ext>
            </a:extLst>
          </p:cNvPr>
          <p:cNvSpPr>
            <a:spLocks noGrp="1"/>
          </p:cNvSpPr>
          <p:nvPr>
            <p:ph type="sldNum" sz="quarter" idx="12"/>
          </p:nvPr>
        </p:nvSpPr>
        <p:spPr/>
        <p:txBody>
          <a:bodyPr/>
          <a:lstStyle/>
          <a:p>
            <a:fld id="{5C4B54F9-0DD5-4B6B-B6F5-D3A74ED86E25}" type="slidenum">
              <a:rPr lang="sv-SE" smtClean="0"/>
              <a:t>18</a:t>
            </a:fld>
            <a:endParaRPr lang="sv-SE"/>
          </a:p>
        </p:txBody>
      </p:sp>
      <p:sp>
        <p:nvSpPr>
          <p:cNvPr id="4" name="Footer Placeholder 3">
            <a:extLst>
              <a:ext uri="{FF2B5EF4-FFF2-40B4-BE49-F238E27FC236}">
                <a16:creationId xmlns:a16="http://schemas.microsoft.com/office/drawing/2014/main" id="{90D97509-74E4-A247-9346-25B56289D316}"/>
              </a:ext>
            </a:extLst>
          </p:cNvPr>
          <p:cNvSpPr>
            <a:spLocks noGrp="1"/>
          </p:cNvSpPr>
          <p:nvPr>
            <p:ph type="ftr" sz="quarter" idx="11"/>
          </p:nvPr>
        </p:nvSpPr>
        <p:spPr/>
        <p:txBody>
          <a:bodyPr/>
          <a:lstStyle/>
          <a:p>
            <a:r>
              <a:rPr lang="sv-SE"/>
              <a:t>Environmental footprint in Sweden  I  www.lifecyclecenter.se</a:t>
            </a:r>
          </a:p>
        </p:txBody>
      </p:sp>
      <p:sp>
        <p:nvSpPr>
          <p:cNvPr id="6" name="Rounded Rectangle 5">
            <a:extLst>
              <a:ext uri="{FF2B5EF4-FFF2-40B4-BE49-F238E27FC236}">
                <a16:creationId xmlns:a16="http://schemas.microsoft.com/office/drawing/2014/main" id="{AE074F05-8006-D546-87D2-FC12DF8AE1BE}"/>
              </a:ext>
            </a:extLst>
          </p:cNvPr>
          <p:cNvSpPr/>
          <p:nvPr/>
        </p:nvSpPr>
        <p:spPr>
          <a:xfrm>
            <a:off x="1232452" y="2226365"/>
            <a:ext cx="2365513" cy="1411357"/>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solidFill>
                  <a:schemeClr val="tx1"/>
                </a:solidFill>
              </a:rPr>
              <a:t>Battery regulation</a:t>
            </a:r>
          </a:p>
        </p:txBody>
      </p:sp>
      <p:sp>
        <p:nvSpPr>
          <p:cNvPr id="8" name="Rounded Rectangle 7">
            <a:extLst>
              <a:ext uri="{FF2B5EF4-FFF2-40B4-BE49-F238E27FC236}">
                <a16:creationId xmlns:a16="http://schemas.microsoft.com/office/drawing/2014/main" id="{7A21757F-017E-DE48-9141-654E3D3F65A3}"/>
              </a:ext>
            </a:extLst>
          </p:cNvPr>
          <p:cNvSpPr/>
          <p:nvPr/>
        </p:nvSpPr>
        <p:spPr>
          <a:xfrm>
            <a:off x="7991062" y="2226363"/>
            <a:ext cx="2365513" cy="1411357"/>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solidFill>
                  <a:schemeClr val="tx1"/>
                </a:solidFill>
              </a:rPr>
              <a:t>EU Ecolabel</a:t>
            </a:r>
          </a:p>
        </p:txBody>
      </p:sp>
      <p:sp>
        <p:nvSpPr>
          <p:cNvPr id="9" name="Rounded Rectangle 8">
            <a:extLst>
              <a:ext uri="{FF2B5EF4-FFF2-40B4-BE49-F238E27FC236}">
                <a16:creationId xmlns:a16="http://schemas.microsoft.com/office/drawing/2014/main" id="{9776C1B7-EAAA-8C42-98D1-EE8056DC2661}"/>
              </a:ext>
            </a:extLst>
          </p:cNvPr>
          <p:cNvSpPr/>
          <p:nvPr/>
        </p:nvSpPr>
        <p:spPr>
          <a:xfrm>
            <a:off x="4611757" y="2226364"/>
            <a:ext cx="2365513" cy="1411357"/>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solidFill>
                  <a:schemeClr val="tx1"/>
                </a:solidFill>
              </a:rPr>
              <a:t>Taxonomy regulation</a:t>
            </a:r>
          </a:p>
        </p:txBody>
      </p:sp>
      <p:sp>
        <p:nvSpPr>
          <p:cNvPr id="10" name="Rounded Rectangle 9">
            <a:extLst>
              <a:ext uri="{FF2B5EF4-FFF2-40B4-BE49-F238E27FC236}">
                <a16:creationId xmlns:a16="http://schemas.microsoft.com/office/drawing/2014/main" id="{78E7B513-FA89-B143-8BE9-4D49635B7CDA}"/>
              </a:ext>
            </a:extLst>
          </p:cNvPr>
          <p:cNvSpPr/>
          <p:nvPr/>
        </p:nvSpPr>
        <p:spPr>
          <a:xfrm>
            <a:off x="4611756" y="4042530"/>
            <a:ext cx="2365513" cy="1411357"/>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Green </a:t>
            </a:r>
            <a:r>
              <a:rPr lang="sv-SE" dirty="0" err="1">
                <a:solidFill>
                  <a:schemeClr val="tx1"/>
                </a:solidFill>
              </a:rPr>
              <a:t>Claims</a:t>
            </a:r>
            <a:r>
              <a:rPr lang="sv-SE" dirty="0">
                <a:solidFill>
                  <a:schemeClr val="tx1"/>
                </a:solidFill>
              </a:rPr>
              <a:t> </a:t>
            </a:r>
            <a:r>
              <a:rPr lang="sv-SE" dirty="0" err="1">
                <a:solidFill>
                  <a:schemeClr val="tx1"/>
                </a:solidFill>
              </a:rPr>
              <a:t>Initiative</a:t>
            </a:r>
            <a:endParaRPr lang="en-SE" dirty="0">
              <a:solidFill>
                <a:schemeClr val="tx1"/>
              </a:solidFill>
            </a:endParaRPr>
          </a:p>
        </p:txBody>
      </p:sp>
      <p:sp>
        <p:nvSpPr>
          <p:cNvPr id="11" name="Rounded Rectangle 10">
            <a:extLst>
              <a:ext uri="{FF2B5EF4-FFF2-40B4-BE49-F238E27FC236}">
                <a16:creationId xmlns:a16="http://schemas.microsoft.com/office/drawing/2014/main" id="{CB8DA174-B4E9-7E4F-A094-3B48D332ED54}"/>
              </a:ext>
            </a:extLst>
          </p:cNvPr>
          <p:cNvSpPr/>
          <p:nvPr/>
        </p:nvSpPr>
        <p:spPr>
          <a:xfrm>
            <a:off x="1232451" y="4042530"/>
            <a:ext cx="2365513" cy="1411357"/>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SE" dirty="0">
                <a:solidFill>
                  <a:schemeClr val="tx1"/>
                </a:solidFill>
              </a:rPr>
              <a:t>Sustainable Products Initiative</a:t>
            </a:r>
          </a:p>
        </p:txBody>
      </p:sp>
      <p:sp>
        <p:nvSpPr>
          <p:cNvPr id="12" name="Rounded Rectangle 9">
            <a:extLst>
              <a:ext uri="{FF2B5EF4-FFF2-40B4-BE49-F238E27FC236}">
                <a16:creationId xmlns:a16="http://schemas.microsoft.com/office/drawing/2014/main" id="{C6EEAB98-9F07-419E-9C9A-EA15BF59B4CF}"/>
              </a:ext>
            </a:extLst>
          </p:cNvPr>
          <p:cNvSpPr/>
          <p:nvPr/>
        </p:nvSpPr>
        <p:spPr>
          <a:xfrm>
            <a:off x="7991061" y="4042530"/>
            <a:ext cx="2365513" cy="1411357"/>
          </a:xfrm>
          <a:prstGeom prst="round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err="1">
                <a:solidFill>
                  <a:schemeClr val="tx1"/>
                </a:solidFill>
              </a:rPr>
              <a:t>Current</a:t>
            </a:r>
            <a:r>
              <a:rPr lang="sv-SE" dirty="0">
                <a:solidFill>
                  <a:schemeClr val="tx1"/>
                </a:solidFill>
              </a:rPr>
              <a:t> Ecodesign </a:t>
            </a:r>
            <a:r>
              <a:rPr lang="sv-SE" dirty="0" err="1">
                <a:solidFill>
                  <a:schemeClr val="tx1"/>
                </a:solidFill>
              </a:rPr>
              <a:t>Directive</a:t>
            </a:r>
            <a:endParaRPr lang="en-SE" dirty="0">
              <a:solidFill>
                <a:schemeClr val="tx1"/>
              </a:solidFill>
            </a:endParaRPr>
          </a:p>
        </p:txBody>
      </p:sp>
    </p:spTree>
    <p:extLst>
      <p:ext uri="{BB962C8B-B14F-4D97-AF65-F5344CB8AC3E}">
        <p14:creationId xmlns:p14="http://schemas.microsoft.com/office/powerpoint/2010/main" val="918424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5D55-D343-F04E-B5BF-526999C4128F}"/>
              </a:ext>
            </a:extLst>
          </p:cNvPr>
          <p:cNvSpPr>
            <a:spLocks noGrp="1"/>
          </p:cNvSpPr>
          <p:nvPr>
            <p:ph type="title"/>
          </p:nvPr>
        </p:nvSpPr>
        <p:spPr>
          <a:xfrm>
            <a:off x="838200" y="365125"/>
            <a:ext cx="11353800" cy="1325563"/>
          </a:xfrm>
        </p:spPr>
        <p:txBody>
          <a:bodyPr/>
          <a:lstStyle/>
          <a:p>
            <a:r>
              <a:rPr lang="en-SE" dirty="0"/>
              <a:t>PEF in Sweden</a:t>
            </a:r>
          </a:p>
        </p:txBody>
      </p:sp>
      <p:sp>
        <p:nvSpPr>
          <p:cNvPr id="3" name="Slide Number Placeholder 2">
            <a:extLst>
              <a:ext uri="{FF2B5EF4-FFF2-40B4-BE49-F238E27FC236}">
                <a16:creationId xmlns:a16="http://schemas.microsoft.com/office/drawing/2014/main" id="{D51EBE74-953D-FE41-86B5-4CA5384D1698}"/>
              </a:ext>
            </a:extLst>
          </p:cNvPr>
          <p:cNvSpPr>
            <a:spLocks noGrp="1"/>
          </p:cNvSpPr>
          <p:nvPr>
            <p:ph type="sldNum" sz="quarter" idx="12"/>
          </p:nvPr>
        </p:nvSpPr>
        <p:spPr/>
        <p:txBody>
          <a:bodyPr/>
          <a:lstStyle/>
          <a:p>
            <a:fld id="{5C4B54F9-0DD5-4B6B-B6F5-D3A74ED86E25}" type="slidenum">
              <a:rPr lang="sv-SE" smtClean="0"/>
              <a:t>19</a:t>
            </a:fld>
            <a:endParaRPr lang="sv-SE" dirty="0"/>
          </a:p>
        </p:txBody>
      </p:sp>
      <p:sp>
        <p:nvSpPr>
          <p:cNvPr id="4" name="Footer Placeholder 3">
            <a:extLst>
              <a:ext uri="{FF2B5EF4-FFF2-40B4-BE49-F238E27FC236}">
                <a16:creationId xmlns:a16="http://schemas.microsoft.com/office/drawing/2014/main" id="{90D97509-74E4-A247-9346-25B56289D316}"/>
              </a:ext>
            </a:extLst>
          </p:cNvPr>
          <p:cNvSpPr>
            <a:spLocks noGrp="1"/>
          </p:cNvSpPr>
          <p:nvPr>
            <p:ph type="ftr" sz="quarter" idx="11"/>
          </p:nvPr>
        </p:nvSpPr>
        <p:spPr/>
        <p:txBody>
          <a:bodyPr/>
          <a:lstStyle/>
          <a:p>
            <a:r>
              <a:rPr lang="sv-SE"/>
              <a:t>Environmental footprint in Sweden  I  www.lifecyclecenter.se</a:t>
            </a:r>
          </a:p>
        </p:txBody>
      </p:sp>
      <p:sp>
        <p:nvSpPr>
          <p:cNvPr id="32" name="TextBox 31">
            <a:extLst>
              <a:ext uri="{FF2B5EF4-FFF2-40B4-BE49-F238E27FC236}">
                <a16:creationId xmlns:a16="http://schemas.microsoft.com/office/drawing/2014/main" id="{24C3B292-F796-184E-899A-D552135701FA}"/>
              </a:ext>
            </a:extLst>
          </p:cNvPr>
          <p:cNvSpPr txBox="1"/>
          <p:nvPr/>
        </p:nvSpPr>
        <p:spPr>
          <a:xfrm>
            <a:off x="1902195" y="936045"/>
            <a:ext cx="11590867" cy="1200329"/>
          </a:xfrm>
          <a:prstGeom prst="rect">
            <a:avLst/>
          </a:prstGeom>
          <a:noFill/>
        </p:spPr>
        <p:txBody>
          <a:bodyPr wrap="square" rtlCol="0">
            <a:spAutoFit/>
          </a:bodyPr>
          <a:lstStyle/>
          <a:p>
            <a:endParaRPr lang="en-SE" dirty="0"/>
          </a:p>
          <a:p>
            <a:pPr marL="285750" indent="-285750">
              <a:buFontTx/>
              <a:buChar char="-"/>
            </a:pPr>
            <a:endParaRPr lang="en-SE" dirty="0"/>
          </a:p>
          <a:p>
            <a:endParaRPr lang="en-SE" dirty="0"/>
          </a:p>
          <a:p>
            <a:endParaRPr lang="en-SE" dirty="0"/>
          </a:p>
        </p:txBody>
      </p:sp>
      <p:grpSp>
        <p:nvGrpSpPr>
          <p:cNvPr id="5" name="Grupp 4">
            <a:extLst>
              <a:ext uri="{FF2B5EF4-FFF2-40B4-BE49-F238E27FC236}">
                <a16:creationId xmlns:a16="http://schemas.microsoft.com/office/drawing/2014/main" id="{0C07AA47-8272-4D6E-AB4C-D8801EE2DD7F}"/>
              </a:ext>
            </a:extLst>
          </p:cNvPr>
          <p:cNvGrpSpPr/>
          <p:nvPr/>
        </p:nvGrpSpPr>
        <p:grpSpPr>
          <a:xfrm>
            <a:off x="2991117" y="3705580"/>
            <a:ext cx="2453804" cy="2453804"/>
            <a:chOff x="1657350" y="2011317"/>
            <a:chExt cx="3481917" cy="3481917"/>
          </a:xfrm>
        </p:grpSpPr>
        <p:sp>
          <p:nvSpPr>
            <p:cNvPr id="33" name="Oval 32">
              <a:extLst>
                <a:ext uri="{FF2B5EF4-FFF2-40B4-BE49-F238E27FC236}">
                  <a16:creationId xmlns:a16="http://schemas.microsoft.com/office/drawing/2014/main" id="{6F108014-837E-9D49-9635-96E8556C7B49}"/>
                </a:ext>
              </a:extLst>
            </p:cNvPr>
            <p:cNvSpPr/>
            <p:nvPr/>
          </p:nvSpPr>
          <p:spPr>
            <a:xfrm>
              <a:off x="1657350" y="2011317"/>
              <a:ext cx="3481917" cy="348191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2"/>
                </a:solidFill>
              </a:endParaRPr>
            </a:p>
            <a:p>
              <a:pPr algn="ctr"/>
              <a:endParaRPr lang="en-SE" dirty="0">
                <a:solidFill>
                  <a:schemeClr val="tx2"/>
                </a:solidFill>
              </a:endParaRPr>
            </a:p>
            <a:p>
              <a:pPr algn="ctr"/>
              <a:endParaRPr lang="en-SE" dirty="0">
                <a:solidFill>
                  <a:schemeClr val="tx2"/>
                </a:solidFill>
              </a:endParaRPr>
            </a:p>
            <a:p>
              <a:pPr algn="ctr"/>
              <a:endParaRPr lang="en-SE" dirty="0">
                <a:solidFill>
                  <a:schemeClr val="tx2"/>
                </a:solidFill>
              </a:endParaRPr>
            </a:p>
            <a:p>
              <a:pPr algn="ctr"/>
              <a:endParaRPr lang="en-SE" dirty="0">
                <a:solidFill>
                  <a:schemeClr val="tx2"/>
                </a:solidFill>
              </a:endParaRPr>
            </a:p>
            <a:p>
              <a:pPr algn="ctr"/>
              <a:r>
                <a:rPr lang="en-SE" sz="1200" dirty="0">
                  <a:solidFill>
                    <a:schemeClr val="tx2"/>
                  </a:solidFill>
                </a:rPr>
                <a:t>The Swedish Environmental Protection Agency </a:t>
              </a:r>
            </a:p>
          </p:txBody>
        </p:sp>
        <p:pic>
          <p:nvPicPr>
            <p:cNvPr id="38" name="Picture 37" descr="Text&#10;&#10;Description automatically generated">
              <a:extLst>
                <a:ext uri="{FF2B5EF4-FFF2-40B4-BE49-F238E27FC236}">
                  <a16:creationId xmlns:a16="http://schemas.microsoft.com/office/drawing/2014/main" id="{BE145217-1D73-B34F-8244-142D567509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1324" y="3201414"/>
              <a:ext cx="833967" cy="937475"/>
            </a:xfrm>
            <a:prstGeom prst="rect">
              <a:avLst/>
            </a:prstGeom>
          </p:spPr>
        </p:pic>
      </p:grpSp>
      <p:grpSp>
        <p:nvGrpSpPr>
          <p:cNvPr id="10" name="Grupp 9">
            <a:extLst>
              <a:ext uri="{FF2B5EF4-FFF2-40B4-BE49-F238E27FC236}">
                <a16:creationId xmlns:a16="http://schemas.microsoft.com/office/drawing/2014/main" id="{47818312-6F1D-439F-87A6-ECA0AD67C042}"/>
              </a:ext>
            </a:extLst>
          </p:cNvPr>
          <p:cNvGrpSpPr/>
          <p:nvPr/>
        </p:nvGrpSpPr>
        <p:grpSpPr>
          <a:xfrm>
            <a:off x="4714508" y="1093089"/>
            <a:ext cx="2453804" cy="2354733"/>
            <a:chOff x="4851506" y="3662627"/>
            <a:chExt cx="2896553" cy="2779607"/>
          </a:xfrm>
        </p:grpSpPr>
        <p:sp>
          <p:nvSpPr>
            <p:cNvPr id="17" name="Oval 33">
              <a:extLst>
                <a:ext uri="{FF2B5EF4-FFF2-40B4-BE49-F238E27FC236}">
                  <a16:creationId xmlns:a16="http://schemas.microsoft.com/office/drawing/2014/main" id="{5BBE2D5C-BE90-44C7-92E7-7A25C96B3959}"/>
                </a:ext>
              </a:extLst>
            </p:cNvPr>
            <p:cNvSpPr/>
            <p:nvPr/>
          </p:nvSpPr>
          <p:spPr>
            <a:xfrm>
              <a:off x="4851506" y="3662627"/>
              <a:ext cx="2779607" cy="277960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2"/>
                </a:solidFill>
              </a:endParaRPr>
            </a:p>
          </p:txBody>
        </p:sp>
        <p:pic>
          <p:nvPicPr>
            <p:cNvPr id="9" name="Bild 8">
              <a:extLst>
                <a:ext uri="{FF2B5EF4-FFF2-40B4-BE49-F238E27FC236}">
                  <a16:creationId xmlns:a16="http://schemas.microsoft.com/office/drawing/2014/main" id="{249C152B-8786-4D22-9694-8B17BA3222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5809" y="4709531"/>
              <a:ext cx="2762250" cy="685800"/>
            </a:xfrm>
            <a:prstGeom prst="rect">
              <a:avLst/>
            </a:prstGeom>
          </p:spPr>
        </p:pic>
      </p:grpSp>
      <p:grpSp>
        <p:nvGrpSpPr>
          <p:cNvPr id="11" name="Grupp 10">
            <a:extLst>
              <a:ext uri="{FF2B5EF4-FFF2-40B4-BE49-F238E27FC236}">
                <a16:creationId xmlns:a16="http://schemas.microsoft.com/office/drawing/2014/main" id="{7E16275A-BCB1-48BB-9CB2-43C1A4140DA6}"/>
              </a:ext>
            </a:extLst>
          </p:cNvPr>
          <p:cNvGrpSpPr/>
          <p:nvPr/>
        </p:nvGrpSpPr>
        <p:grpSpPr>
          <a:xfrm>
            <a:off x="6195390" y="3714766"/>
            <a:ext cx="2453804" cy="2453804"/>
            <a:chOff x="7906596" y="1746799"/>
            <a:chExt cx="2779607" cy="2779607"/>
          </a:xfrm>
        </p:grpSpPr>
        <p:pic>
          <p:nvPicPr>
            <p:cNvPr id="36" name="Picture 35">
              <a:extLst>
                <a:ext uri="{FF2B5EF4-FFF2-40B4-BE49-F238E27FC236}">
                  <a16:creationId xmlns:a16="http://schemas.microsoft.com/office/drawing/2014/main" id="{7E1CB15E-FE5C-4849-BC6E-D7CFF695F7D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236480" y="2739592"/>
              <a:ext cx="2211664" cy="878278"/>
            </a:xfrm>
            <a:prstGeom prst="rect">
              <a:avLst/>
            </a:prstGeom>
          </p:spPr>
        </p:pic>
        <p:sp>
          <p:nvSpPr>
            <p:cNvPr id="22" name="Oval 33">
              <a:extLst>
                <a:ext uri="{FF2B5EF4-FFF2-40B4-BE49-F238E27FC236}">
                  <a16:creationId xmlns:a16="http://schemas.microsoft.com/office/drawing/2014/main" id="{0E9270EE-89A9-47A4-AEA7-DC787A16B683}"/>
                </a:ext>
              </a:extLst>
            </p:cNvPr>
            <p:cNvSpPr/>
            <p:nvPr/>
          </p:nvSpPr>
          <p:spPr>
            <a:xfrm>
              <a:off x="7906596" y="1746799"/>
              <a:ext cx="2779607" cy="2779607"/>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E" dirty="0">
                <a:solidFill>
                  <a:schemeClr val="tx2"/>
                </a:solidFill>
              </a:endParaRPr>
            </a:p>
          </p:txBody>
        </p:sp>
      </p:grpSp>
      <p:pic>
        <p:nvPicPr>
          <p:cNvPr id="34" name="Graphic 33" descr="Back outline">
            <a:extLst>
              <a:ext uri="{FF2B5EF4-FFF2-40B4-BE49-F238E27FC236}">
                <a16:creationId xmlns:a16="http://schemas.microsoft.com/office/drawing/2014/main" id="{31585479-74DA-EC48-AE0C-FFA84AE393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6606149" y="3120050"/>
            <a:ext cx="617900" cy="617900"/>
          </a:xfrm>
          <a:prstGeom prst="rect">
            <a:avLst/>
          </a:prstGeom>
        </p:spPr>
      </p:pic>
      <p:pic>
        <p:nvPicPr>
          <p:cNvPr id="35" name="Graphic 34" descr="Back outline">
            <a:extLst>
              <a:ext uri="{FF2B5EF4-FFF2-40B4-BE49-F238E27FC236}">
                <a16:creationId xmlns:a16="http://schemas.microsoft.com/office/drawing/2014/main" id="{5F6103B4-36FB-5043-B009-F0177647EB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5300000">
            <a:off x="5982340" y="3416981"/>
            <a:ext cx="617900" cy="617900"/>
          </a:xfrm>
          <a:prstGeom prst="rect">
            <a:avLst/>
          </a:prstGeom>
        </p:spPr>
      </p:pic>
      <p:pic>
        <p:nvPicPr>
          <p:cNvPr id="37" name="Graphic 36" descr="Back outline">
            <a:extLst>
              <a:ext uri="{FF2B5EF4-FFF2-40B4-BE49-F238E27FC236}">
                <a16:creationId xmlns:a16="http://schemas.microsoft.com/office/drawing/2014/main" id="{5CC429EC-F31F-6140-AC8A-B01FDD99EB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637830">
            <a:off x="4199078" y="2952210"/>
            <a:ext cx="617900" cy="617900"/>
          </a:xfrm>
          <a:prstGeom prst="rect">
            <a:avLst/>
          </a:prstGeom>
        </p:spPr>
      </p:pic>
      <p:pic>
        <p:nvPicPr>
          <p:cNvPr id="39" name="Graphic 38" descr="Back outline">
            <a:extLst>
              <a:ext uri="{FF2B5EF4-FFF2-40B4-BE49-F238E27FC236}">
                <a16:creationId xmlns:a16="http://schemas.microsoft.com/office/drawing/2014/main" id="{5331A5CF-28AA-1B47-A581-4FB7E91B42C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9227812">
            <a:off x="4702983" y="3326187"/>
            <a:ext cx="617900" cy="617900"/>
          </a:xfrm>
          <a:prstGeom prst="rect">
            <a:avLst/>
          </a:prstGeom>
        </p:spPr>
      </p:pic>
      <p:pic>
        <p:nvPicPr>
          <p:cNvPr id="40" name="Graphic 39" descr="Back outline">
            <a:extLst>
              <a:ext uri="{FF2B5EF4-FFF2-40B4-BE49-F238E27FC236}">
                <a16:creationId xmlns:a16="http://schemas.microsoft.com/office/drawing/2014/main" id="{D33A5818-CCA5-614B-A6FB-1CEB15C5D72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95454">
            <a:off x="5534520" y="4170999"/>
            <a:ext cx="617900" cy="617900"/>
          </a:xfrm>
          <a:prstGeom prst="rect">
            <a:avLst/>
          </a:prstGeom>
        </p:spPr>
      </p:pic>
      <p:pic>
        <p:nvPicPr>
          <p:cNvPr id="41" name="Graphic 40" descr="Back outline">
            <a:extLst>
              <a:ext uri="{FF2B5EF4-FFF2-40B4-BE49-F238E27FC236}">
                <a16:creationId xmlns:a16="http://schemas.microsoft.com/office/drawing/2014/main" id="{B66DADA7-93BE-824F-A3F5-61863BC169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1700000">
            <a:off x="5478635" y="4841531"/>
            <a:ext cx="617900" cy="617900"/>
          </a:xfrm>
          <a:prstGeom prst="rect">
            <a:avLst/>
          </a:prstGeom>
        </p:spPr>
      </p:pic>
    </p:spTree>
    <p:extLst>
      <p:ext uri="{BB962C8B-B14F-4D97-AF65-F5344CB8AC3E}">
        <p14:creationId xmlns:p14="http://schemas.microsoft.com/office/powerpoint/2010/main" val="1956532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6B405-2FD2-8A4F-9EF5-B9A7A3066FA7}"/>
              </a:ext>
            </a:extLst>
          </p:cNvPr>
          <p:cNvSpPr>
            <a:spLocks noGrp="1"/>
          </p:cNvSpPr>
          <p:nvPr>
            <p:ph type="title"/>
          </p:nvPr>
        </p:nvSpPr>
        <p:spPr/>
        <p:txBody>
          <a:bodyPr/>
          <a:lstStyle/>
          <a:p>
            <a:r>
              <a:rPr lang="en-SE" dirty="0"/>
              <a:t>Content</a:t>
            </a:r>
          </a:p>
        </p:txBody>
      </p:sp>
      <p:sp>
        <p:nvSpPr>
          <p:cNvPr id="3" name="Content Placeholder 2">
            <a:extLst>
              <a:ext uri="{FF2B5EF4-FFF2-40B4-BE49-F238E27FC236}">
                <a16:creationId xmlns:a16="http://schemas.microsoft.com/office/drawing/2014/main" id="{329B24A9-1C2D-624C-B93B-EED108094093}"/>
              </a:ext>
            </a:extLst>
          </p:cNvPr>
          <p:cNvSpPr>
            <a:spLocks noGrp="1"/>
          </p:cNvSpPr>
          <p:nvPr>
            <p:ph idx="4294967295"/>
          </p:nvPr>
        </p:nvSpPr>
        <p:spPr>
          <a:xfrm>
            <a:off x="838200" y="1825625"/>
            <a:ext cx="8709837" cy="4667250"/>
          </a:xfrm>
        </p:spPr>
        <p:txBody>
          <a:bodyPr>
            <a:normAutofit/>
          </a:bodyPr>
          <a:lstStyle/>
          <a:p>
            <a:pPr marL="514350" indent="-514350">
              <a:lnSpc>
                <a:spcPct val="110000"/>
              </a:lnSpc>
              <a:spcBef>
                <a:spcPts val="0"/>
              </a:spcBef>
              <a:buFont typeface="+mj-lt"/>
              <a:buAutoNum type="arabicPeriod"/>
            </a:pPr>
            <a:r>
              <a:rPr lang="en-GB" sz="1400" dirty="0"/>
              <a:t>Introduction</a:t>
            </a:r>
            <a:endParaRPr lang="en-SE" sz="1400" dirty="0"/>
          </a:p>
          <a:p>
            <a:pPr marL="514350" indent="-514350">
              <a:lnSpc>
                <a:spcPct val="110000"/>
              </a:lnSpc>
              <a:spcBef>
                <a:spcPts val="0"/>
              </a:spcBef>
              <a:buFont typeface="+mj-lt"/>
              <a:buAutoNum type="arabicPeriod"/>
            </a:pPr>
            <a:r>
              <a:rPr lang="en-GB" sz="1400" dirty="0"/>
              <a:t>Aim of the Environmental Footprint?</a:t>
            </a:r>
            <a:endParaRPr lang="en-SE" sz="1400" dirty="0"/>
          </a:p>
          <a:p>
            <a:pPr marL="514350" indent="-514350">
              <a:lnSpc>
                <a:spcPct val="110000"/>
              </a:lnSpc>
              <a:spcBef>
                <a:spcPts val="0"/>
              </a:spcBef>
              <a:buFont typeface="+mj-lt"/>
              <a:buAutoNum type="arabicPeriod"/>
            </a:pPr>
            <a:r>
              <a:rPr lang="en-GB" sz="1400" dirty="0"/>
              <a:t>Background</a:t>
            </a:r>
            <a:endParaRPr lang="en-SE" sz="1400" dirty="0"/>
          </a:p>
          <a:p>
            <a:pPr marL="514350" indent="-514350">
              <a:lnSpc>
                <a:spcPct val="110000"/>
              </a:lnSpc>
              <a:spcBef>
                <a:spcPts val="0"/>
              </a:spcBef>
              <a:buFont typeface="+mj-lt"/>
              <a:buAutoNum type="arabicPeriod"/>
            </a:pPr>
            <a:r>
              <a:rPr lang="en-GB" sz="1400" dirty="0"/>
              <a:t>How it might look</a:t>
            </a:r>
          </a:p>
          <a:p>
            <a:pPr marL="514350" indent="-514350">
              <a:lnSpc>
                <a:spcPct val="110000"/>
              </a:lnSpc>
              <a:spcBef>
                <a:spcPts val="0"/>
              </a:spcBef>
              <a:buFont typeface="+mj-lt"/>
              <a:buAutoNum type="arabicPeriod"/>
            </a:pPr>
            <a:r>
              <a:rPr lang="en-GB" sz="1400" dirty="0"/>
              <a:t>What’s in it for me?</a:t>
            </a:r>
            <a:endParaRPr lang="en-SE" sz="1400" dirty="0"/>
          </a:p>
          <a:p>
            <a:pPr marL="514350" indent="-514350">
              <a:lnSpc>
                <a:spcPct val="110000"/>
              </a:lnSpc>
              <a:spcBef>
                <a:spcPts val="0"/>
              </a:spcBef>
              <a:buFont typeface="+mj-lt"/>
              <a:buAutoNum type="arabicPeriod"/>
            </a:pPr>
            <a:r>
              <a:rPr lang="en-GB" sz="1400" dirty="0"/>
              <a:t>What is Environmental Footprint?</a:t>
            </a:r>
          </a:p>
          <a:p>
            <a:pPr marL="514350" indent="-514350">
              <a:lnSpc>
                <a:spcPct val="110000"/>
              </a:lnSpc>
              <a:spcBef>
                <a:spcPts val="0"/>
              </a:spcBef>
              <a:buFont typeface="+mj-lt"/>
              <a:buAutoNum type="arabicPeriod"/>
            </a:pPr>
            <a:r>
              <a:rPr lang="en-GB" sz="1400" dirty="0"/>
              <a:t>Life Cycle Assessment (LCA)</a:t>
            </a:r>
            <a:endParaRPr lang="en-SE" sz="1400" dirty="0"/>
          </a:p>
          <a:p>
            <a:pPr marL="514350" indent="-514350">
              <a:lnSpc>
                <a:spcPct val="110000"/>
              </a:lnSpc>
              <a:spcBef>
                <a:spcPts val="0"/>
              </a:spcBef>
              <a:buFont typeface="+mj-lt"/>
              <a:buAutoNum type="arabicPeriod"/>
            </a:pPr>
            <a:r>
              <a:rPr lang="en-SE" sz="1400" dirty="0"/>
              <a:t>PEF &amp; OEF</a:t>
            </a:r>
          </a:p>
          <a:p>
            <a:pPr marL="514350" indent="-514350">
              <a:lnSpc>
                <a:spcPct val="110000"/>
              </a:lnSpc>
              <a:spcBef>
                <a:spcPts val="0"/>
              </a:spcBef>
              <a:buFont typeface="+mj-lt"/>
              <a:buAutoNum type="arabicPeriod"/>
            </a:pPr>
            <a:r>
              <a:rPr lang="en-GB" sz="1400" dirty="0"/>
              <a:t>Category Rules &amp; Sector Rules</a:t>
            </a:r>
            <a:endParaRPr lang="en-SE" sz="1400" dirty="0"/>
          </a:p>
          <a:p>
            <a:pPr marL="514350" indent="-514350">
              <a:lnSpc>
                <a:spcPct val="110000"/>
              </a:lnSpc>
              <a:spcBef>
                <a:spcPts val="0"/>
              </a:spcBef>
              <a:buFont typeface="+mj-lt"/>
              <a:buAutoNum type="arabicPeriod"/>
            </a:pPr>
            <a:r>
              <a:rPr lang="sv-SE" sz="1400" dirty="0"/>
              <a:t>Standards for PEF &amp; EPD</a:t>
            </a:r>
          </a:p>
          <a:p>
            <a:pPr marL="514350" indent="-514350">
              <a:lnSpc>
                <a:spcPct val="110000"/>
              </a:lnSpc>
              <a:spcBef>
                <a:spcPts val="0"/>
              </a:spcBef>
              <a:buFont typeface="+mj-lt"/>
              <a:buAutoNum type="arabicPeriod"/>
            </a:pPr>
            <a:r>
              <a:rPr lang="en-SE" sz="1400" dirty="0"/>
              <a:t>PEF vs EPD</a:t>
            </a:r>
          </a:p>
          <a:p>
            <a:pPr marL="514350" indent="-514350">
              <a:lnSpc>
                <a:spcPct val="110000"/>
              </a:lnSpc>
              <a:spcBef>
                <a:spcPts val="0"/>
              </a:spcBef>
              <a:buFont typeface="+mj-lt"/>
              <a:buAutoNum type="arabicPeriod"/>
            </a:pPr>
            <a:r>
              <a:rPr lang="en-SE" sz="1400" dirty="0"/>
              <a:t>PEF &amp; EPD</a:t>
            </a:r>
          </a:p>
          <a:p>
            <a:pPr marL="514350" indent="-514350">
              <a:lnSpc>
                <a:spcPct val="110000"/>
              </a:lnSpc>
              <a:spcBef>
                <a:spcPts val="0"/>
              </a:spcBef>
              <a:buFont typeface="+mj-lt"/>
              <a:buAutoNum type="arabicPeriod"/>
            </a:pPr>
            <a:r>
              <a:rPr lang="en-SE" sz="1400" dirty="0"/>
              <a:t>Product Environmental Footprint in policy</a:t>
            </a:r>
          </a:p>
          <a:p>
            <a:pPr marL="514350" indent="-514350">
              <a:lnSpc>
                <a:spcPct val="110000"/>
              </a:lnSpc>
              <a:spcBef>
                <a:spcPts val="0"/>
              </a:spcBef>
              <a:buFont typeface="+mj-lt"/>
              <a:buAutoNum type="arabicPeriod"/>
            </a:pPr>
            <a:r>
              <a:rPr lang="en-SE" sz="1400" dirty="0"/>
              <a:t>Possible uses of the methods in policy</a:t>
            </a:r>
          </a:p>
          <a:p>
            <a:pPr marL="514350" indent="-514350">
              <a:lnSpc>
                <a:spcPct val="110000"/>
              </a:lnSpc>
              <a:spcBef>
                <a:spcPts val="0"/>
              </a:spcBef>
              <a:buFont typeface="+mj-lt"/>
              <a:buAutoNum type="arabicPeriod"/>
            </a:pPr>
            <a:r>
              <a:rPr lang="en-GB" sz="1400" dirty="0"/>
              <a:t>PEF in Sweden</a:t>
            </a:r>
            <a:endParaRPr lang="en-SE" sz="1400" dirty="0"/>
          </a:p>
          <a:p>
            <a:pPr marL="514350" indent="-514350">
              <a:lnSpc>
                <a:spcPct val="110000"/>
              </a:lnSpc>
              <a:spcBef>
                <a:spcPts val="0"/>
              </a:spcBef>
              <a:buFont typeface="+mj-lt"/>
              <a:buAutoNum type="arabicPeriod"/>
            </a:pPr>
            <a:r>
              <a:rPr lang="en-US" sz="1400" dirty="0"/>
              <a:t>What has Environmental Footprint resulted in?</a:t>
            </a:r>
          </a:p>
          <a:p>
            <a:pPr marL="514350" indent="-514350">
              <a:lnSpc>
                <a:spcPct val="110000"/>
              </a:lnSpc>
              <a:spcBef>
                <a:spcPts val="0"/>
              </a:spcBef>
              <a:buFont typeface="+mj-lt"/>
              <a:buAutoNum type="arabicPeriod"/>
            </a:pPr>
            <a:r>
              <a:rPr lang="en-GB" sz="1400" dirty="0"/>
              <a:t>More information </a:t>
            </a:r>
          </a:p>
          <a:p>
            <a:pPr marL="514350" indent="-514350">
              <a:lnSpc>
                <a:spcPct val="110000"/>
              </a:lnSpc>
              <a:spcBef>
                <a:spcPts val="0"/>
              </a:spcBef>
              <a:buFont typeface="+mj-lt"/>
              <a:buAutoNum type="arabicPeriod"/>
            </a:pPr>
            <a:r>
              <a:rPr lang="en-GB" sz="1400" dirty="0"/>
              <a:t>Contact</a:t>
            </a:r>
            <a:endParaRPr lang="en-SE" sz="1400" dirty="0"/>
          </a:p>
        </p:txBody>
      </p:sp>
      <p:sp>
        <p:nvSpPr>
          <p:cNvPr id="6" name="Footer Placeholder 5">
            <a:extLst>
              <a:ext uri="{FF2B5EF4-FFF2-40B4-BE49-F238E27FC236}">
                <a16:creationId xmlns:a16="http://schemas.microsoft.com/office/drawing/2014/main" id="{666F16FE-7C76-1C4D-A5A6-33610382EBDA}"/>
              </a:ext>
            </a:extLst>
          </p:cNvPr>
          <p:cNvSpPr>
            <a:spLocks noGrp="1"/>
          </p:cNvSpPr>
          <p:nvPr>
            <p:ph type="ftr" sz="quarter" idx="11"/>
          </p:nvPr>
        </p:nvSpPr>
        <p:spPr/>
        <p:txBody>
          <a:bodyPr/>
          <a:lstStyle/>
          <a:p>
            <a:r>
              <a:rPr lang="sv-SE"/>
              <a:t>Environmental Footprint in Sweden  I  www.lifecyclecenter.se</a:t>
            </a:r>
          </a:p>
        </p:txBody>
      </p:sp>
      <p:sp>
        <p:nvSpPr>
          <p:cNvPr id="7" name="Slide Number Placeholder 6">
            <a:extLst>
              <a:ext uri="{FF2B5EF4-FFF2-40B4-BE49-F238E27FC236}">
                <a16:creationId xmlns:a16="http://schemas.microsoft.com/office/drawing/2014/main" id="{732C6285-C0F2-F643-A456-A98565AA487E}"/>
              </a:ext>
            </a:extLst>
          </p:cNvPr>
          <p:cNvSpPr>
            <a:spLocks noGrp="1"/>
          </p:cNvSpPr>
          <p:nvPr>
            <p:ph type="sldNum" sz="quarter" idx="12"/>
          </p:nvPr>
        </p:nvSpPr>
        <p:spPr/>
        <p:txBody>
          <a:bodyPr/>
          <a:lstStyle/>
          <a:p>
            <a:fld id="{5C4B54F9-0DD5-4B6B-B6F5-D3A74ED86E25}" type="slidenum">
              <a:rPr lang="sv-SE" smtClean="0"/>
              <a:t>2</a:t>
            </a:fld>
            <a:endParaRPr lang="sv-SE"/>
          </a:p>
        </p:txBody>
      </p:sp>
    </p:spTree>
    <p:extLst>
      <p:ext uri="{BB962C8B-B14F-4D97-AF65-F5344CB8AC3E}">
        <p14:creationId xmlns:p14="http://schemas.microsoft.com/office/powerpoint/2010/main" val="1546631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05D55-D343-F04E-B5BF-526999C4128F}"/>
              </a:ext>
            </a:extLst>
          </p:cNvPr>
          <p:cNvSpPr>
            <a:spLocks noGrp="1"/>
          </p:cNvSpPr>
          <p:nvPr>
            <p:ph type="title"/>
          </p:nvPr>
        </p:nvSpPr>
        <p:spPr/>
        <p:txBody>
          <a:bodyPr/>
          <a:lstStyle/>
          <a:p>
            <a:r>
              <a:rPr lang="en-US" dirty="0">
                <a:latin typeface="Oxygen" panose="02000503000000000000" pitchFamily="2" charset="77"/>
              </a:rPr>
              <a:t>What has Environmental Footprint resulted in?</a:t>
            </a:r>
          </a:p>
        </p:txBody>
      </p:sp>
      <p:sp>
        <p:nvSpPr>
          <p:cNvPr id="6" name="TextBox 5">
            <a:extLst>
              <a:ext uri="{FF2B5EF4-FFF2-40B4-BE49-F238E27FC236}">
                <a16:creationId xmlns:a16="http://schemas.microsoft.com/office/drawing/2014/main" id="{B5CC444C-06A0-B242-B151-281AC6B501B8}"/>
              </a:ext>
            </a:extLst>
          </p:cNvPr>
          <p:cNvSpPr txBox="1"/>
          <p:nvPr/>
        </p:nvSpPr>
        <p:spPr>
          <a:xfrm>
            <a:off x="838200" y="1946772"/>
            <a:ext cx="6877050" cy="4154984"/>
          </a:xfrm>
          <a:prstGeom prst="rect">
            <a:avLst/>
          </a:prstGeom>
          <a:noFill/>
        </p:spPr>
        <p:txBody>
          <a:bodyPr wrap="square">
            <a:spAutoFit/>
          </a:bodyPr>
          <a:lstStyle/>
          <a:p>
            <a:pPr marL="342900" indent="-342900">
              <a:buFont typeface="+mj-lt"/>
              <a:buAutoNum type="arabicPeriod"/>
            </a:pPr>
            <a:r>
              <a:rPr lang="en-US" sz="2400" dirty="0">
                <a:effectLst/>
                <a:latin typeface="+mj-lt"/>
              </a:rPr>
              <a:t>Increased knowledge and understanding about products from a life cycle perspective</a:t>
            </a:r>
          </a:p>
          <a:p>
            <a:pPr marL="342900" indent="-342900">
              <a:buFont typeface="+mj-lt"/>
              <a:buAutoNum type="arabicPeriod"/>
            </a:pPr>
            <a:r>
              <a:rPr lang="en-US" sz="2400" dirty="0">
                <a:effectLst/>
                <a:latin typeface="+mj-lt"/>
              </a:rPr>
              <a:t>Increased </a:t>
            </a:r>
            <a:r>
              <a:rPr lang="en-US" sz="2400" dirty="0" err="1">
                <a:effectLst/>
                <a:latin typeface="+mj-lt"/>
              </a:rPr>
              <a:t>harmonisation</a:t>
            </a:r>
            <a:r>
              <a:rPr lang="en-US" sz="2400" dirty="0">
                <a:effectLst/>
                <a:latin typeface="+mj-lt"/>
              </a:rPr>
              <a:t> on methodology issues</a:t>
            </a:r>
          </a:p>
          <a:p>
            <a:pPr marL="342900" indent="-342900">
              <a:buFont typeface="+mj-lt"/>
              <a:buAutoNum type="arabicPeriod"/>
            </a:pPr>
            <a:r>
              <a:rPr lang="en-US" sz="2400" dirty="0">
                <a:effectLst/>
                <a:latin typeface="+mj-lt"/>
              </a:rPr>
              <a:t>Increased and new collaboration within and between sectors and with other stakeholder groups</a:t>
            </a:r>
          </a:p>
          <a:p>
            <a:pPr marL="342900" indent="-342900">
              <a:buFont typeface="+mj-lt"/>
              <a:buAutoNum type="arabicPeriod"/>
            </a:pPr>
            <a:r>
              <a:rPr lang="en-US" sz="2400" dirty="0">
                <a:effectLst/>
                <a:latin typeface="+mj-lt"/>
              </a:rPr>
              <a:t>Increased knowledge about and focus on the life cycle perspective</a:t>
            </a:r>
          </a:p>
          <a:p>
            <a:pPr marL="342900" indent="-342900">
              <a:buFont typeface="+mj-lt"/>
              <a:buAutoNum type="arabicPeriod"/>
            </a:pPr>
            <a:r>
              <a:rPr lang="en-US" sz="2400" dirty="0">
                <a:effectLst/>
                <a:latin typeface="+mj-lt"/>
              </a:rPr>
              <a:t>Increased life cycle-based information and increased transparency</a:t>
            </a:r>
          </a:p>
        </p:txBody>
      </p:sp>
      <p:sp>
        <p:nvSpPr>
          <p:cNvPr id="5" name="Footer Placeholder 4">
            <a:extLst>
              <a:ext uri="{FF2B5EF4-FFF2-40B4-BE49-F238E27FC236}">
                <a16:creationId xmlns:a16="http://schemas.microsoft.com/office/drawing/2014/main" id="{0310B93F-3091-2346-A2EA-E1A35BDD968B}"/>
              </a:ext>
            </a:extLst>
          </p:cNvPr>
          <p:cNvSpPr>
            <a:spLocks noGrp="1"/>
          </p:cNvSpPr>
          <p:nvPr>
            <p:ph type="ftr" sz="quarter" idx="11"/>
          </p:nvPr>
        </p:nvSpPr>
        <p:spPr/>
        <p:txBody>
          <a:bodyPr/>
          <a:lstStyle/>
          <a:p>
            <a:r>
              <a:rPr lang="sv-SE" dirty="0" err="1"/>
              <a:t>Environmental</a:t>
            </a:r>
            <a:r>
              <a:rPr lang="sv-SE" dirty="0"/>
              <a:t> </a:t>
            </a:r>
            <a:r>
              <a:rPr lang="sv-SE" dirty="0" err="1"/>
              <a:t>footprint</a:t>
            </a:r>
            <a:r>
              <a:rPr lang="sv-SE" dirty="0"/>
              <a:t> in Sweden  I  </a:t>
            </a:r>
            <a:r>
              <a:rPr lang="sv-SE" dirty="0" err="1"/>
              <a:t>www.lifecyclecenter.se</a:t>
            </a:r>
            <a:endParaRPr lang="sv-SE" dirty="0"/>
          </a:p>
        </p:txBody>
      </p:sp>
      <p:sp>
        <p:nvSpPr>
          <p:cNvPr id="7" name="Slide Number Placeholder 6">
            <a:extLst>
              <a:ext uri="{FF2B5EF4-FFF2-40B4-BE49-F238E27FC236}">
                <a16:creationId xmlns:a16="http://schemas.microsoft.com/office/drawing/2014/main" id="{00F183C1-A1A0-1147-B72C-ADFB2756930A}"/>
              </a:ext>
            </a:extLst>
          </p:cNvPr>
          <p:cNvSpPr>
            <a:spLocks noGrp="1"/>
          </p:cNvSpPr>
          <p:nvPr>
            <p:ph type="sldNum" sz="quarter" idx="12"/>
          </p:nvPr>
        </p:nvSpPr>
        <p:spPr/>
        <p:txBody>
          <a:bodyPr/>
          <a:lstStyle/>
          <a:p>
            <a:fld id="{5C4B54F9-0DD5-4B6B-B6F5-D3A74ED86E25}" type="slidenum">
              <a:rPr lang="sv-SE" smtClean="0"/>
              <a:t>20</a:t>
            </a:fld>
            <a:endParaRPr lang="sv-SE"/>
          </a:p>
        </p:txBody>
      </p:sp>
    </p:spTree>
    <p:extLst>
      <p:ext uri="{BB962C8B-B14F-4D97-AF65-F5344CB8AC3E}">
        <p14:creationId xmlns:p14="http://schemas.microsoft.com/office/powerpoint/2010/main" val="1990962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81DB2-28A1-E440-8E89-ECBEEA97EB95}"/>
              </a:ext>
            </a:extLst>
          </p:cNvPr>
          <p:cNvSpPr>
            <a:spLocks noGrp="1"/>
          </p:cNvSpPr>
          <p:nvPr>
            <p:ph type="title"/>
          </p:nvPr>
        </p:nvSpPr>
        <p:spPr/>
        <p:txBody>
          <a:bodyPr/>
          <a:lstStyle/>
          <a:p>
            <a:r>
              <a:rPr lang="en-SE" dirty="0"/>
              <a:t>More information</a:t>
            </a:r>
          </a:p>
        </p:txBody>
      </p:sp>
      <p:sp>
        <p:nvSpPr>
          <p:cNvPr id="3" name="Slide Number Placeholder 2">
            <a:extLst>
              <a:ext uri="{FF2B5EF4-FFF2-40B4-BE49-F238E27FC236}">
                <a16:creationId xmlns:a16="http://schemas.microsoft.com/office/drawing/2014/main" id="{C5BCFB04-3876-E446-AF6B-6B19969780AE}"/>
              </a:ext>
            </a:extLst>
          </p:cNvPr>
          <p:cNvSpPr>
            <a:spLocks noGrp="1"/>
          </p:cNvSpPr>
          <p:nvPr>
            <p:ph type="sldNum" sz="quarter" idx="12"/>
          </p:nvPr>
        </p:nvSpPr>
        <p:spPr/>
        <p:txBody>
          <a:bodyPr/>
          <a:lstStyle/>
          <a:p>
            <a:fld id="{5C4B54F9-0DD5-4B6B-B6F5-D3A74ED86E25}" type="slidenum">
              <a:rPr lang="sv-SE" smtClean="0"/>
              <a:t>21</a:t>
            </a:fld>
            <a:endParaRPr lang="sv-SE"/>
          </a:p>
        </p:txBody>
      </p:sp>
      <p:sp>
        <p:nvSpPr>
          <p:cNvPr id="4" name="Footer Placeholder 3">
            <a:extLst>
              <a:ext uri="{FF2B5EF4-FFF2-40B4-BE49-F238E27FC236}">
                <a16:creationId xmlns:a16="http://schemas.microsoft.com/office/drawing/2014/main" id="{D1E6B53F-6576-0043-893D-FDF729587EC7}"/>
              </a:ext>
            </a:extLst>
          </p:cNvPr>
          <p:cNvSpPr>
            <a:spLocks noGrp="1"/>
          </p:cNvSpPr>
          <p:nvPr>
            <p:ph type="ftr" sz="quarter" idx="11"/>
          </p:nvPr>
        </p:nvSpPr>
        <p:spPr/>
        <p:txBody>
          <a:bodyPr/>
          <a:lstStyle/>
          <a:p>
            <a:r>
              <a:rPr lang="sv-SE"/>
              <a:t>Environmental footprint in Sweden  I  www.lifecyclecenter.se</a:t>
            </a:r>
          </a:p>
        </p:txBody>
      </p:sp>
      <p:sp>
        <p:nvSpPr>
          <p:cNvPr id="6" name="TextBox 5">
            <a:extLst>
              <a:ext uri="{FF2B5EF4-FFF2-40B4-BE49-F238E27FC236}">
                <a16:creationId xmlns:a16="http://schemas.microsoft.com/office/drawing/2014/main" id="{119CB11E-9439-E949-89DB-3886363734BB}"/>
              </a:ext>
            </a:extLst>
          </p:cNvPr>
          <p:cNvSpPr txBox="1"/>
          <p:nvPr/>
        </p:nvSpPr>
        <p:spPr>
          <a:xfrm>
            <a:off x="838200" y="1443841"/>
            <a:ext cx="4380571" cy="3231654"/>
          </a:xfrm>
          <a:prstGeom prst="rect">
            <a:avLst/>
          </a:prstGeom>
          <a:noFill/>
        </p:spPr>
        <p:txBody>
          <a:bodyPr wrap="square">
            <a:spAutoFit/>
          </a:bodyPr>
          <a:lstStyle/>
          <a:p>
            <a:r>
              <a:rPr lang="en-US" sz="1200" b="1" dirty="0">
                <a:effectLst/>
              </a:rPr>
              <a:t>European Commission </a:t>
            </a:r>
            <a:endParaRPr lang="en-US" sz="1200" dirty="0">
              <a:effectLst/>
            </a:endParaRPr>
          </a:p>
          <a:p>
            <a:r>
              <a:rPr lang="en-US" sz="1200" dirty="0">
                <a:effectLst/>
              </a:rPr>
              <a:t>Single Market for Green Products Initiative </a:t>
            </a:r>
          </a:p>
          <a:p>
            <a:r>
              <a:rPr lang="en-US" sz="1200" u="sng" dirty="0">
                <a:effectLst/>
              </a:rPr>
              <a:t>https://</a:t>
            </a:r>
            <a:r>
              <a:rPr lang="en-US" sz="1200" u="sng" dirty="0" err="1">
                <a:effectLst/>
              </a:rPr>
              <a:t>ec.europa.eu</a:t>
            </a:r>
            <a:r>
              <a:rPr lang="en-US" sz="1200" u="sng" dirty="0">
                <a:effectLst/>
              </a:rPr>
              <a:t>/environment/</a:t>
            </a:r>
            <a:r>
              <a:rPr lang="en-US" sz="1200" u="sng" dirty="0" err="1">
                <a:effectLst/>
              </a:rPr>
              <a:t>eussd</a:t>
            </a:r>
            <a:r>
              <a:rPr lang="en-US" sz="1200" u="sng" dirty="0">
                <a:effectLst/>
              </a:rPr>
              <a:t>/</a:t>
            </a:r>
            <a:r>
              <a:rPr lang="en-US" sz="1200" u="sng" dirty="0" err="1">
                <a:effectLst/>
              </a:rPr>
              <a:t>smgp</a:t>
            </a:r>
            <a:r>
              <a:rPr lang="en-US" sz="1200" u="sng" dirty="0">
                <a:effectLst/>
              </a:rPr>
              <a:t>/ </a:t>
            </a:r>
          </a:p>
          <a:p>
            <a:endParaRPr lang="en-US" sz="1200" dirty="0">
              <a:effectLst/>
            </a:endParaRPr>
          </a:p>
          <a:p>
            <a:r>
              <a:rPr lang="en-US" sz="1200" dirty="0">
                <a:effectLst/>
              </a:rPr>
              <a:t>Environmental Footprint trainings </a:t>
            </a:r>
          </a:p>
          <a:p>
            <a:r>
              <a:rPr lang="en-US" sz="1200" u="sng" dirty="0">
                <a:effectLst/>
              </a:rPr>
              <a:t>https://</a:t>
            </a:r>
            <a:r>
              <a:rPr lang="en-US" sz="1200" u="sng" dirty="0" err="1">
                <a:effectLst/>
              </a:rPr>
              <a:t>ec.europa.eu</a:t>
            </a:r>
            <a:r>
              <a:rPr lang="en-US" sz="1200" u="sng" dirty="0">
                <a:effectLst/>
              </a:rPr>
              <a:t>/environment/</a:t>
            </a:r>
            <a:r>
              <a:rPr lang="en-US" sz="1200" u="sng" dirty="0" err="1">
                <a:effectLst/>
              </a:rPr>
              <a:t>eussd</a:t>
            </a:r>
            <a:r>
              <a:rPr lang="en-US" sz="1200" u="sng" dirty="0">
                <a:effectLst/>
              </a:rPr>
              <a:t>/</a:t>
            </a:r>
            <a:r>
              <a:rPr lang="en-US" sz="1200" u="sng" dirty="0" err="1">
                <a:effectLst/>
              </a:rPr>
              <a:t>smgp</a:t>
            </a:r>
            <a:r>
              <a:rPr lang="en-US" sz="1200" u="sng" dirty="0">
                <a:effectLst/>
              </a:rPr>
              <a:t>/ </a:t>
            </a:r>
            <a:r>
              <a:rPr lang="en-US" sz="1200" u="sng" dirty="0" err="1">
                <a:effectLst/>
              </a:rPr>
              <a:t>ef_trainings.htm</a:t>
            </a:r>
            <a:r>
              <a:rPr lang="en-US" sz="1200" u="sng" dirty="0">
                <a:effectLst/>
              </a:rPr>
              <a:t> </a:t>
            </a:r>
          </a:p>
          <a:p>
            <a:endParaRPr lang="en-US" sz="1200" u="sng" dirty="0"/>
          </a:p>
          <a:p>
            <a:r>
              <a:rPr lang="en-US" sz="1200" dirty="0"/>
              <a:t>Recommendation on the use of Environmental Footprint methods</a:t>
            </a:r>
          </a:p>
          <a:p>
            <a:r>
              <a:rPr lang="en-US" sz="1200" dirty="0">
                <a:hlinkClick r:id="rId3">
                  <a:extLst>
                    <a:ext uri="{A12FA001-AC4F-418D-AE19-62706E023703}">
                      <ahyp:hlinkClr xmlns:ahyp="http://schemas.microsoft.com/office/drawing/2018/hyperlinkcolor" val="tx"/>
                    </a:ext>
                  </a:extLst>
                </a:hlinkClick>
              </a:rPr>
              <a:t>https://ec.europa.eu/environment/publications/recommendation-use-environmental-footprint-methods_en</a:t>
            </a:r>
            <a:r>
              <a:rPr lang="en-US" sz="1200" dirty="0"/>
              <a:t> </a:t>
            </a:r>
          </a:p>
          <a:p>
            <a:endParaRPr lang="en-US" sz="1200" u="sng" dirty="0">
              <a:effectLst/>
            </a:endParaRPr>
          </a:p>
          <a:p>
            <a:r>
              <a:rPr lang="en-US" sz="1200" dirty="0">
                <a:effectLst/>
              </a:rPr>
              <a:t>Latest version of the PEF &amp; OEF guides </a:t>
            </a:r>
          </a:p>
          <a:p>
            <a:r>
              <a:rPr lang="en-US" sz="1200" dirty="0">
                <a:hlinkClick r:id="rId3">
                  <a:extLst>
                    <a:ext uri="{A12FA001-AC4F-418D-AE19-62706E023703}">
                      <ahyp:hlinkClr xmlns:ahyp="http://schemas.microsoft.com/office/drawing/2018/hyperlinkcolor" val="tx"/>
                    </a:ext>
                  </a:extLst>
                </a:hlinkClick>
              </a:rPr>
              <a:t>https://ec.europa.eu/environment/publications/recommendation-use-environmental-footprint-methods_en</a:t>
            </a:r>
            <a:endParaRPr lang="en-US" sz="1200" dirty="0"/>
          </a:p>
          <a:p>
            <a:endParaRPr lang="en-US" sz="1200" dirty="0">
              <a:effectLst/>
            </a:endParaRPr>
          </a:p>
        </p:txBody>
      </p:sp>
      <p:sp>
        <p:nvSpPr>
          <p:cNvPr id="9" name="Oval Callout 8">
            <a:extLst>
              <a:ext uri="{FF2B5EF4-FFF2-40B4-BE49-F238E27FC236}">
                <a16:creationId xmlns:a16="http://schemas.microsoft.com/office/drawing/2014/main" id="{F269ACBE-34EA-704F-9902-7F749587B0C7}"/>
              </a:ext>
            </a:extLst>
          </p:cNvPr>
          <p:cNvSpPr/>
          <p:nvPr/>
        </p:nvSpPr>
        <p:spPr>
          <a:xfrm>
            <a:off x="4229544" y="4675495"/>
            <a:ext cx="1978453" cy="1325564"/>
          </a:xfrm>
          <a:prstGeom prst="wedgeEllipseCallout">
            <a:avLst>
              <a:gd name="adj1" fmla="val -39263"/>
              <a:gd name="adj2" fmla="val -58990"/>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200" dirty="0" err="1">
                <a:solidFill>
                  <a:schemeClr val="tx1"/>
                </a:solidFill>
              </a:rPr>
              <a:t>Published</a:t>
            </a:r>
            <a:r>
              <a:rPr lang="sv-SE" sz="1200" dirty="0">
                <a:solidFill>
                  <a:schemeClr val="tx1"/>
                </a:solidFill>
              </a:rPr>
              <a:t> in December, 2021</a:t>
            </a:r>
          </a:p>
        </p:txBody>
      </p:sp>
      <p:sp>
        <p:nvSpPr>
          <p:cNvPr id="10" name="TextBox 9">
            <a:extLst>
              <a:ext uri="{FF2B5EF4-FFF2-40B4-BE49-F238E27FC236}">
                <a16:creationId xmlns:a16="http://schemas.microsoft.com/office/drawing/2014/main" id="{05627787-EE70-4844-BDCB-FD401191EE3A}"/>
              </a:ext>
            </a:extLst>
          </p:cNvPr>
          <p:cNvSpPr txBox="1"/>
          <p:nvPr/>
        </p:nvSpPr>
        <p:spPr>
          <a:xfrm>
            <a:off x="5791200" y="1443841"/>
            <a:ext cx="5070088" cy="3416320"/>
          </a:xfrm>
          <a:prstGeom prst="rect">
            <a:avLst/>
          </a:prstGeom>
          <a:noFill/>
        </p:spPr>
        <p:txBody>
          <a:bodyPr wrap="square">
            <a:spAutoFit/>
          </a:bodyPr>
          <a:lstStyle/>
          <a:p>
            <a:r>
              <a:rPr lang="en-US" sz="1200" b="1" dirty="0">
                <a:effectLst/>
              </a:rPr>
              <a:t>Nordic Environmental Footprint </a:t>
            </a:r>
            <a:endParaRPr lang="en-US" sz="1200" dirty="0">
              <a:effectLst/>
            </a:endParaRPr>
          </a:p>
          <a:p>
            <a:r>
              <a:rPr lang="en-US" sz="1200" dirty="0">
                <a:effectLst/>
              </a:rPr>
              <a:t>Integrated Product Policy 2020 – A Nordic discussion paper regarding a coherent European Product Policy </a:t>
            </a:r>
          </a:p>
          <a:p>
            <a:r>
              <a:rPr lang="en-US" sz="1200" u="sng" dirty="0">
                <a:effectLst/>
              </a:rPr>
              <a:t>http://</a:t>
            </a:r>
            <a:r>
              <a:rPr lang="en-US" sz="1200" u="sng" dirty="0" err="1">
                <a:effectLst/>
              </a:rPr>
              <a:t>norden.diva-portal.org</a:t>
            </a:r>
            <a:r>
              <a:rPr lang="en-US" sz="1200" u="sng" dirty="0">
                <a:effectLst/>
              </a:rPr>
              <a:t>/smash/get/ diva2:1384958/FULLTEXT01.pdf </a:t>
            </a:r>
          </a:p>
          <a:p>
            <a:endParaRPr lang="en-US" sz="1200" dirty="0">
              <a:effectLst/>
            </a:endParaRPr>
          </a:p>
          <a:p>
            <a:r>
              <a:rPr lang="en-US" sz="1200" b="1" dirty="0">
                <a:effectLst/>
              </a:rPr>
              <a:t>Swedish Life Cycle Center</a:t>
            </a:r>
            <a:endParaRPr lang="en-US" sz="1200" dirty="0">
              <a:effectLst/>
            </a:endParaRPr>
          </a:p>
          <a:p>
            <a:r>
              <a:rPr lang="en-US" sz="1200" dirty="0">
                <a:effectLst/>
              </a:rPr>
              <a:t>Environmental Footprint in Sweden – increased competence and communication </a:t>
            </a:r>
          </a:p>
          <a:p>
            <a:r>
              <a:rPr lang="en-US" sz="1200" u="sng" dirty="0">
                <a:effectLst/>
              </a:rPr>
              <a:t>https://</a:t>
            </a:r>
            <a:r>
              <a:rPr lang="en-US" sz="1200" u="sng" dirty="0" err="1">
                <a:effectLst/>
              </a:rPr>
              <a:t>www.lifecyclecenter.se</a:t>
            </a:r>
            <a:r>
              <a:rPr lang="en-US" sz="1200" u="sng" dirty="0">
                <a:effectLst/>
              </a:rPr>
              <a:t>/projects/ environmental-footprint-in-sweden-increased-competence-and-communication/ </a:t>
            </a:r>
          </a:p>
          <a:p>
            <a:endParaRPr lang="en-US" sz="1200" dirty="0">
              <a:effectLst/>
            </a:endParaRPr>
          </a:p>
          <a:p>
            <a:r>
              <a:rPr lang="en-US" sz="1200" dirty="0">
                <a:effectLst/>
              </a:rPr>
              <a:t>Expert group </a:t>
            </a:r>
          </a:p>
          <a:p>
            <a:r>
              <a:rPr lang="en-US" sz="1200" u="sng" dirty="0">
                <a:effectLst/>
              </a:rPr>
              <a:t>https://</a:t>
            </a:r>
            <a:r>
              <a:rPr lang="en-US" sz="1200" u="sng" dirty="0" err="1">
                <a:effectLst/>
              </a:rPr>
              <a:t>www.lifecyclecenter.se</a:t>
            </a:r>
            <a:r>
              <a:rPr lang="en-US" sz="1200" u="sng" dirty="0">
                <a:effectLst/>
              </a:rPr>
              <a:t>/projects/ environmental-footprint/ </a:t>
            </a:r>
          </a:p>
          <a:p>
            <a:endParaRPr lang="en-US" sz="1200" dirty="0">
              <a:effectLst/>
            </a:endParaRPr>
          </a:p>
          <a:p>
            <a:r>
              <a:rPr lang="en-US" sz="1200" dirty="0">
                <a:effectLst/>
              </a:rPr>
              <a:t>About the life cycle perspective </a:t>
            </a:r>
          </a:p>
          <a:p>
            <a:r>
              <a:rPr lang="en-US" sz="1200" u="sng" dirty="0">
                <a:effectLst/>
              </a:rPr>
              <a:t>https://</a:t>
            </a:r>
            <a:r>
              <a:rPr lang="en-US" sz="1200" u="sng" dirty="0" err="1">
                <a:effectLst/>
              </a:rPr>
              <a:t>www.youtube.com</a:t>
            </a:r>
            <a:r>
              <a:rPr lang="en-US" sz="1200" u="sng" dirty="0">
                <a:effectLst/>
              </a:rPr>
              <a:t>/</a:t>
            </a:r>
            <a:r>
              <a:rPr lang="en-US" sz="1200" u="sng" dirty="0" err="1">
                <a:effectLst/>
              </a:rPr>
              <a:t>watch?v</a:t>
            </a:r>
            <a:r>
              <a:rPr lang="en-US" sz="1200" u="sng" dirty="0">
                <a:effectLst/>
              </a:rPr>
              <a:t>=x- KIbLCW04c&amp;t=8s </a:t>
            </a:r>
            <a:endParaRPr lang="en-US" sz="1200" dirty="0">
              <a:effectLst/>
            </a:endParaRPr>
          </a:p>
        </p:txBody>
      </p:sp>
    </p:spTree>
    <p:extLst>
      <p:ext uri="{BB962C8B-B14F-4D97-AF65-F5344CB8AC3E}">
        <p14:creationId xmlns:p14="http://schemas.microsoft.com/office/powerpoint/2010/main" val="3822077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outdoor, sky, nature, sunset&#10;&#10;Description automatically generated">
            <a:extLst>
              <a:ext uri="{FF2B5EF4-FFF2-40B4-BE49-F238E27FC236}">
                <a16:creationId xmlns:a16="http://schemas.microsoft.com/office/drawing/2014/main" id="{98BD1EFC-D5EE-3548-9F1D-EC1AC94758C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0181"/>
            <a:ext cx="12192000" cy="8068671"/>
          </a:xfrm>
          <a:prstGeom prst="rect">
            <a:avLst/>
          </a:prstGeom>
        </p:spPr>
      </p:pic>
      <p:sp>
        <p:nvSpPr>
          <p:cNvPr id="2" name="Title 1">
            <a:extLst>
              <a:ext uri="{FF2B5EF4-FFF2-40B4-BE49-F238E27FC236}">
                <a16:creationId xmlns:a16="http://schemas.microsoft.com/office/drawing/2014/main" id="{949B1661-BB79-8F47-924A-7E6B4A584973}"/>
              </a:ext>
            </a:extLst>
          </p:cNvPr>
          <p:cNvSpPr>
            <a:spLocks noGrp="1"/>
          </p:cNvSpPr>
          <p:nvPr>
            <p:ph type="title"/>
          </p:nvPr>
        </p:nvSpPr>
        <p:spPr>
          <a:xfrm>
            <a:off x="838200" y="3197535"/>
            <a:ext cx="10515600" cy="1325563"/>
          </a:xfrm>
        </p:spPr>
        <p:txBody>
          <a:bodyPr/>
          <a:lstStyle/>
          <a:p>
            <a:r>
              <a:rPr lang="en-SE" dirty="0">
                <a:solidFill>
                  <a:schemeClr val="bg1"/>
                </a:solidFill>
              </a:rPr>
              <a:t>Contact</a:t>
            </a:r>
          </a:p>
        </p:txBody>
      </p:sp>
      <p:sp>
        <p:nvSpPr>
          <p:cNvPr id="6" name="TextBox 5">
            <a:extLst>
              <a:ext uri="{FF2B5EF4-FFF2-40B4-BE49-F238E27FC236}">
                <a16:creationId xmlns:a16="http://schemas.microsoft.com/office/drawing/2014/main" id="{F5E99C06-9963-BE42-BEDF-27D8F50B04D8}"/>
              </a:ext>
            </a:extLst>
          </p:cNvPr>
          <p:cNvSpPr txBox="1"/>
          <p:nvPr/>
        </p:nvSpPr>
        <p:spPr>
          <a:xfrm>
            <a:off x="838200" y="4324567"/>
            <a:ext cx="6101254" cy="2677656"/>
          </a:xfrm>
          <a:prstGeom prst="rect">
            <a:avLst/>
          </a:prstGeom>
          <a:noFill/>
        </p:spPr>
        <p:txBody>
          <a:bodyPr wrap="square">
            <a:spAutoFit/>
          </a:bodyPr>
          <a:lstStyle/>
          <a:p>
            <a:r>
              <a:rPr lang="en-US" sz="1200" dirty="0">
                <a:solidFill>
                  <a:schemeClr val="bg1"/>
                </a:solidFill>
              </a:rPr>
              <a:t>Swedish Life Cycle Center:</a:t>
            </a:r>
          </a:p>
          <a:p>
            <a:r>
              <a:rPr lang="en-US" sz="1200" dirty="0">
                <a:solidFill>
                  <a:schemeClr val="bg1"/>
                </a:solidFill>
                <a:hlinkClick r:id="rId4">
                  <a:extLst>
                    <a:ext uri="{A12FA001-AC4F-418D-AE19-62706E023703}">
                      <ahyp:hlinkClr xmlns:ahyp="http://schemas.microsoft.com/office/drawing/2018/hyperlinkcolor" val="tx"/>
                    </a:ext>
                  </a:extLst>
                </a:hlinkClick>
              </a:rPr>
              <a:t>lifecyclecenter@chalmers.se</a:t>
            </a:r>
            <a:endParaRPr lang="en-US" sz="1200" dirty="0">
              <a:solidFill>
                <a:schemeClr val="bg1"/>
              </a:solidFill>
            </a:endParaRPr>
          </a:p>
          <a:p>
            <a:endParaRPr lang="en-US" sz="1200" dirty="0">
              <a:solidFill>
                <a:schemeClr val="bg1"/>
              </a:solidFill>
              <a:effectLst/>
            </a:endParaRPr>
          </a:p>
          <a:p>
            <a:endParaRPr lang="en-US" sz="1200" dirty="0">
              <a:solidFill>
                <a:schemeClr val="bg1"/>
              </a:solidFill>
              <a:effectLst/>
            </a:endParaRPr>
          </a:p>
          <a:p>
            <a:r>
              <a:rPr lang="en-US" sz="1200" dirty="0">
                <a:solidFill>
                  <a:schemeClr val="bg1"/>
                </a:solidFill>
                <a:effectLst/>
              </a:rPr>
              <a:t>European Commission: </a:t>
            </a:r>
          </a:p>
          <a:p>
            <a:r>
              <a:rPr lang="en-US" sz="1200" dirty="0">
                <a:solidFill>
                  <a:schemeClr val="bg1"/>
                </a:solidFill>
                <a:effectLst/>
                <a:hlinkClick r:id="rId5">
                  <a:extLst>
                    <a:ext uri="{A12FA001-AC4F-418D-AE19-62706E023703}">
                      <ahyp:hlinkClr xmlns:ahyp="http://schemas.microsoft.com/office/drawing/2018/hyperlinkcolor" val="tx"/>
                    </a:ext>
                  </a:extLst>
                </a:hlinkClick>
              </a:rPr>
              <a:t>env-environmental-footprint@ec.europa.eu</a:t>
            </a:r>
            <a:endParaRPr lang="en-US" sz="1200" dirty="0">
              <a:solidFill>
                <a:schemeClr val="bg1"/>
              </a:solidFill>
              <a:effectLst/>
            </a:endParaRPr>
          </a:p>
          <a:p>
            <a:r>
              <a:rPr lang="en-US" sz="1200" dirty="0">
                <a:solidFill>
                  <a:schemeClr val="bg1"/>
                </a:solidFill>
                <a:effectLst/>
              </a:rPr>
              <a:t> </a:t>
            </a:r>
          </a:p>
          <a:p>
            <a:endParaRPr lang="en-US" sz="1200" dirty="0">
              <a:solidFill>
                <a:schemeClr val="bg1"/>
              </a:solidFill>
              <a:effectLst/>
            </a:endParaRPr>
          </a:p>
          <a:p>
            <a:r>
              <a:rPr lang="en-US" sz="1200" dirty="0">
                <a:solidFill>
                  <a:schemeClr val="bg1"/>
                </a:solidFill>
                <a:effectLst/>
              </a:rPr>
              <a:t>Technical helpdesk: </a:t>
            </a:r>
          </a:p>
          <a:p>
            <a:r>
              <a:rPr lang="en-US" sz="1200" dirty="0">
                <a:solidFill>
                  <a:schemeClr val="bg1"/>
                </a:solidFill>
                <a:effectLst/>
                <a:hlinkClick r:id="rId6">
                  <a:extLst>
                    <a:ext uri="{A12FA001-AC4F-418D-AE19-62706E023703}">
                      <ahyp:hlinkClr xmlns:ahyp="http://schemas.microsoft.com/office/drawing/2018/hyperlinkcolor" val="tx"/>
                    </a:ext>
                  </a:extLst>
                </a:hlinkClick>
              </a:rPr>
              <a:t>EF_Helpdesk@sphera.com</a:t>
            </a:r>
            <a:r>
              <a:rPr lang="en-US" sz="1200" dirty="0">
                <a:solidFill>
                  <a:schemeClr val="bg1"/>
                </a:solidFill>
                <a:effectLst/>
              </a:rPr>
              <a:t>  </a:t>
            </a:r>
          </a:p>
          <a:p>
            <a:endParaRPr lang="en-US" sz="1200" dirty="0">
              <a:solidFill>
                <a:schemeClr val="bg1"/>
              </a:solidFill>
            </a:endParaRPr>
          </a:p>
          <a:p>
            <a:endParaRPr lang="en-US" sz="1800" dirty="0">
              <a:effectLst/>
            </a:endParaRPr>
          </a:p>
          <a:p>
            <a:endParaRPr lang="en-US" sz="1800" dirty="0">
              <a:effectLst/>
            </a:endParaRPr>
          </a:p>
        </p:txBody>
      </p:sp>
      <p:sp>
        <p:nvSpPr>
          <p:cNvPr id="7" name="Slide Number Placeholder 6">
            <a:extLst>
              <a:ext uri="{FF2B5EF4-FFF2-40B4-BE49-F238E27FC236}">
                <a16:creationId xmlns:a16="http://schemas.microsoft.com/office/drawing/2014/main" id="{C1E61521-5297-0142-8ECE-44F0DF03BCD6}"/>
              </a:ext>
            </a:extLst>
          </p:cNvPr>
          <p:cNvSpPr>
            <a:spLocks noGrp="1"/>
          </p:cNvSpPr>
          <p:nvPr>
            <p:ph type="sldNum" sz="quarter" idx="12"/>
          </p:nvPr>
        </p:nvSpPr>
        <p:spPr/>
        <p:txBody>
          <a:bodyPr/>
          <a:lstStyle/>
          <a:p>
            <a:fld id="{5C4B54F9-0DD5-4B6B-B6F5-D3A74ED86E25}" type="slidenum">
              <a:rPr lang="sv-SE" smtClean="0"/>
              <a:t>22</a:t>
            </a:fld>
            <a:endParaRPr lang="sv-SE"/>
          </a:p>
        </p:txBody>
      </p:sp>
    </p:spTree>
    <p:extLst>
      <p:ext uri="{BB962C8B-B14F-4D97-AF65-F5344CB8AC3E}">
        <p14:creationId xmlns:p14="http://schemas.microsoft.com/office/powerpoint/2010/main" val="330283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02D036A-0C27-F046-AAAA-AE8B58B4B7C3}"/>
              </a:ext>
            </a:extLst>
          </p:cNvPr>
          <p:cNvSpPr>
            <a:spLocks noGrp="1"/>
          </p:cNvSpPr>
          <p:nvPr>
            <p:ph type="title"/>
          </p:nvPr>
        </p:nvSpPr>
        <p:spPr/>
        <p:txBody>
          <a:bodyPr/>
          <a:lstStyle/>
          <a:p>
            <a:r>
              <a:rPr lang="en-SE" dirty="0"/>
              <a:t>Introduction</a:t>
            </a:r>
          </a:p>
        </p:txBody>
      </p:sp>
      <p:sp>
        <p:nvSpPr>
          <p:cNvPr id="7" name="TextBox 6">
            <a:extLst>
              <a:ext uri="{FF2B5EF4-FFF2-40B4-BE49-F238E27FC236}">
                <a16:creationId xmlns:a16="http://schemas.microsoft.com/office/drawing/2014/main" id="{048C4799-66C4-4A4B-AC41-E84891BE8AAB}"/>
              </a:ext>
            </a:extLst>
          </p:cNvPr>
          <p:cNvSpPr txBox="1"/>
          <p:nvPr/>
        </p:nvSpPr>
        <p:spPr>
          <a:xfrm>
            <a:off x="838201" y="2212778"/>
            <a:ext cx="3436619" cy="2677656"/>
          </a:xfrm>
          <a:prstGeom prst="rect">
            <a:avLst/>
          </a:prstGeom>
          <a:noFill/>
        </p:spPr>
        <p:txBody>
          <a:bodyPr wrap="square">
            <a:spAutoFit/>
          </a:bodyPr>
          <a:lstStyle/>
          <a:p>
            <a:r>
              <a:rPr lang="en-US" sz="2400" dirty="0">
                <a:effectLst/>
                <a:latin typeface="Oxygen" panose="02000503000000000000" pitchFamily="2" charset="77"/>
              </a:rPr>
              <a:t>The </a:t>
            </a:r>
            <a:r>
              <a:rPr lang="en-US" sz="2400" dirty="0">
                <a:latin typeface="Oxygen" panose="02000503000000000000" pitchFamily="2" charset="77"/>
              </a:rPr>
              <a:t>r</a:t>
            </a:r>
            <a:r>
              <a:rPr lang="en-US" sz="2400" dirty="0">
                <a:effectLst/>
                <a:latin typeface="Oxygen" panose="02000503000000000000" pitchFamily="2" charset="77"/>
              </a:rPr>
              <a:t>equirements and expectations for communicating environmental performance of products and services</a:t>
            </a:r>
            <a:r>
              <a:rPr lang="en-US" sz="2400" dirty="0">
                <a:latin typeface="Oxygen" panose="02000503000000000000" pitchFamily="2" charset="77"/>
              </a:rPr>
              <a:t> </a:t>
            </a:r>
            <a:r>
              <a:rPr lang="en-US" sz="2400" dirty="0">
                <a:effectLst/>
                <a:latin typeface="Oxygen" panose="02000503000000000000" pitchFamily="2" charset="77"/>
              </a:rPr>
              <a:t>are increasing</a:t>
            </a:r>
          </a:p>
        </p:txBody>
      </p:sp>
      <p:pic>
        <p:nvPicPr>
          <p:cNvPr id="8" name="Picture 7">
            <a:extLst>
              <a:ext uri="{FF2B5EF4-FFF2-40B4-BE49-F238E27FC236}">
                <a16:creationId xmlns:a16="http://schemas.microsoft.com/office/drawing/2014/main" id="{FCF512EF-834A-0144-8B42-2FEDDA0D316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0" y="1864929"/>
            <a:ext cx="5021351" cy="3742686"/>
          </a:xfrm>
          <a:prstGeom prst="rect">
            <a:avLst/>
          </a:prstGeom>
        </p:spPr>
      </p:pic>
      <p:sp>
        <p:nvSpPr>
          <p:cNvPr id="2" name="Footer Placeholder 1">
            <a:extLst>
              <a:ext uri="{FF2B5EF4-FFF2-40B4-BE49-F238E27FC236}">
                <a16:creationId xmlns:a16="http://schemas.microsoft.com/office/drawing/2014/main" id="{14356665-50B3-8345-BE80-7206BC4CC6F4}"/>
              </a:ext>
            </a:extLst>
          </p:cNvPr>
          <p:cNvSpPr>
            <a:spLocks noGrp="1"/>
          </p:cNvSpPr>
          <p:nvPr>
            <p:ph type="ftr" sz="quarter" idx="11"/>
          </p:nvPr>
        </p:nvSpPr>
        <p:spPr/>
        <p:txBody>
          <a:bodyPr/>
          <a:lstStyle/>
          <a:p>
            <a:r>
              <a:rPr lang="sv-SE"/>
              <a:t>Environmental Footprint in Sweden  I  www.lifecyclecenter.se</a:t>
            </a:r>
          </a:p>
        </p:txBody>
      </p:sp>
      <p:sp>
        <p:nvSpPr>
          <p:cNvPr id="3" name="Slide Number Placeholder 2">
            <a:extLst>
              <a:ext uri="{FF2B5EF4-FFF2-40B4-BE49-F238E27FC236}">
                <a16:creationId xmlns:a16="http://schemas.microsoft.com/office/drawing/2014/main" id="{02505974-43B5-AB44-A374-CE8077CA1075}"/>
              </a:ext>
            </a:extLst>
          </p:cNvPr>
          <p:cNvSpPr>
            <a:spLocks noGrp="1"/>
          </p:cNvSpPr>
          <p:nvPr>
            <p:ph type="sldNum" sz="quarter" idx="12"/>
          </p:nvPr>
        </p:nvSpPr>
        <p:spPr/>
        <p:txBody>
          <a:bodyPr/>
          <a:lstStyle/>
          <a:p>
            <a:fld id="{5C4B54F9-0DD5-4B6B-B6F5-D3A74ED86E25}" type="slidenum">
              <a:rPr lang="sv-SE" smtClean="0"/>
              <a:t>3</a:t>
            </a:fld>
            <a:endParaRPr lang="sv-SE"/>
          </a:p>
        </p:txBody>
      </p:sp>
    </p:spTree>
    <p:extLst>
      <p:ext uri="{BB962C8B-B14F-4D97-AF65-F5344CB8AC3E}">
        <p14:creationId xmlns:p14="http://schemas.microsoft.com/office/powerpoint/2010/main" val="201634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D530E0E-FB4B-3640-893A-96A6B88DBFB7}"/>
              </a:ext>
            </a:extLst>
          </p:cNvPr>
          <p:cNvSpPr>
            <a:spLocks noGrp="1"/>
          </p:cNvSpPr>
          <p:nvPr>
            <p:ph type="ftr" sz="quarter" idx="11"/>
          </p:nvPr>
        </p:nvSpPr>
        <p:spPr/>
        <p:txBody>
          <a:bodyPr/>
          <a:lstStyle/>
          <a:p>
            <a:r>
              <a:rPr lang="sv-SE" dirty="0" err="1"/>
              <a:t>Environmental</a:t>
            </a:r>
            <a:r>
              <a:rPr lang="sv-SE" dirty="0"/>
              <a:t> </a:t>
            </a:r>
            <a:r>
              <a:rPr lang="sv-SE" dirty="0" err="1"/>
              <a:t>Footprint</a:t>
            </a:r>
            <a:r>
              <a:rPr lang="sv-SE" dirty="0"/>
              <a:t> in Sweden  I  </a:t>
            </a:r>
            <a:r>
              <a:rPr lang="sv-SE" dirty="0" err="1"/>
              <a:t>www.lifecyclecenter.se</a:t>
            </a:r>
            <a:endParaRPr lang="sv-SE" dirty="0"/>
          </a:p>
        </p:txBody>
      </p:sp>
      <p:sp>
        <p:nvSpPr>
          <p:cNvPr id="7" name="Slide Number Placeholder 6">
            <a:extLst>
              <a:ext uri="{FF2B5EF4-FFF2-40B4-BE49-F238E27FC236}">
                <a16:creationId xmlns:a16="http://schemas.microsoft.com/office/drawing/2014/main" id="{84560BE1-1D94-EF42-BF0D-2DD0E8796F80}"/>
              </a:ext>
            </a:extLst>
          </p:cNvPr>
          <p:cNvSpPr>
            <a:spLocks noGrp="1"/>
          </p:cNvSpPr>
          <p:nvPr>
            <p:ph type="sldNum" sz="quarter" idx="12"/>
          </p:nvPr>
        </p:nvSpPr>
        <p:spPr/>
        <p:txBody>
          <a:bodyPr/>
          <a:lstStyle/>
          <a:p>
            <a:fld id="{5C4B54F9-0DD5-4B6B-B6F5-D3A74ED86E25}" type="slidenum">
              <a:rPr lang="sv-SE" smtClean="0"/>
              <a:t>4</a:t>
            </a:fld>
            <a:endParaRPr lang="sv-SE"/>
          </a:p>
        </p:txBody>
      </p:sp>
      <p:sp>
        <p:nvSpPr>
          <p:cNvPr id="4" name="Title 3">
            <a:extLst>
              <a:ext uri="{FF2B5EF4-FFF2-40B4-BE49-F238E27FC236}">
                <a16:creationId xmlns:a16="http://schemas.microsoft.com/office/drawing/2014/main" id="{F76A2C20-D1C7-264F-9DA8-DF44300A6F7A}"/>
              </a:ext>
            </a:extLst>
          </p:cNvPr>
          <p:cNvSpPr>
            <a:spLocks noGrp="1"/>
          </p:cNvSpPr>
          <p:nvPr>
            <p:ph type="title"/>
          </p:nvPr>
        </p:nvSpPr>
        <p:spPr/>
        <p:txBody>
          <a:bodyPr/>
          <a:lstStyle/>
          <a:p>
            <a:endParaRPr lang="en-SE"/>
          </a:p>
        </p:txBody>
      </p:sp>
      <p:sp>
        <p:nvSpPr>
          <p:cNvPr id="8" name="Rubrik 30">
            <a:extLst>
              <a:ext uri="{FF2B5EF4-FFF2-40B4-BE49-F238E27FC236}">
                <a16:creationId xmlns:a16="http://schemas.microsoft.com/office/drawing/2014/main" id="{C7FAD6BB-BA08-4245-9F41-107191271E0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sv-SE"/>
              <a:t>Aim of the Environmental Footprint</a:t>
            </a:r>
            <a:endParaRPr lang="sv-SE" dirty="0"/>
          </a:p>
        </p:txBody>
      </p:sp>
      <p:sp>
        <p:nvSpPr>
          <p:cNvPr id="9" name="Content Placeholder 3">
            <a:extLst>
              <a:ext uri="{FF2B5EF4-FFF2-40B4-BE49-F238E27FC236}">
                <a16:creationId xmlns:a16="http://schemas.microsoft.com/office/drawing/2014/main" id="{D3B998B7-506D-E548-8360-AADD63B3939E}"/>
              </a:ext>
            </a:extLst>
          </p:cNvPr>
          <p:cNvSpPr txBox="1">
            <a:spLocks/>
          </p:cNvSpPr>
          <p:nvPr/>
        </p:nvSpPr>
        <p:spPr>
          <a:xfrm>
            <a:off x="2865345" y="1825625"/>
            <a:ext cx="6466915" cy="4351339"/>
          </a:xfrm>
          <a:prstGeom prst="rect">
            <a:avLst/>
          </a:prstGeom>
        </p:spPr>
        <p:txBody>
          <a:bodyPr>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To improve the environmental performance of products, services and organisations in the European market through a combination of market pressure and policy instruments, using information that is</a:t>
            </a:r>
          </a:p>
          <a:p>
            <a:r>
              <a:rPr lang="en-US" sz="2400"/>
              <a:t>reliable</a:t>
            </a:r>
          </a:p>
          <a:p>
            <a:r>
              <a:rPr lang="en-US" sz="2400"/>
              <a:t>comparable</a:t>
            </a:r>
          </a:p>
          <a:p>
            <a:r>
              <a:rPr lang="en-US" sz="2400"/>
              <a:t>verifiable”</a:t>
            </a:r>
          </a:p>
          <a:p>
            <a:pPr marL="0" indent="0">
              <a:buFont typeface="Arial" panose="020B0604020202020204" pitchFamily="34" charset="0"/>
              <a:buNone/>
            </a:pPr>
            <a:endParaRPr lang="en-US" dirty="0"/>
          </a:p>
        </p:txBody>
      </p:sp>
      <p:sp>
        <p:nvSpPr>
          <p:cNvPr id="10" name="TextBox 9">
            <a:extLst>
              <a:ext uri="{FF2B5EF4-FFF2-40B4-BE49-F238E27FC236}">
                <a16:creationId xmlns:a16="http://schemas.microsoft.com/office/drawing/2014/main" id="{8002AE73-C185-774B-87D9-D6AD86E23BF9}"/>
              </a:ext>
            </a:extLst>
          </p:cNvPr>
          <p:cNvSpPr txBox="1"/>
          <p:nvPr/>
        </p:nvSpPr>
        <p:spPr>
          <a:xfrm>
            <a:off x="1079126" y="1314637"/>
            <a:ext cx="1786219" cy="3770263"/>
          </a:xfrm>
          <a:prstGeom prst="rect">
            <a:avLst/>
          </a:prstGeom>
          <a:noFill/>
        </p:spPr>
        <p:txBody>
          <a:bodyPr wrap="square">
            <a:spAutoFit/>
          </a:bodyPr>
          <a:lstStyle/>
          <a:p>
            <a:r>
              <a:rPr lang="en-US" sz="23900" b="0" dirty="0">
                <a:solidFill>
                  <a:schemeClr val="bg2"/>
                </a:solidFill>
                <a:latin typeface="+mn-lt"/>
              </a:rPr>
              <a:t>“</a:t>
            </a:r>
            <a:endParaRPr lang="en-SE" sz="3600" dirty="0"/>
          </a:p>
        </p:txBody>
      </p:sp>
    </p:spTree>
    <p:extLst>
      <p:ext uri="{BB962C8B-B14F-4D97-AF65-F5344CB8AC3E}">
        <p14:creationId xmlns:p14="http://schemas.microsoft.com/office/powerpoint/2010/main" val="3878795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8B87B-1973-9144-ABAA-59E39BF129B3}"/>
              </a:ext>
            </a:extLst>
          </p:cNvPr>
          <p:cNvSpPr>
            <a:spLocks noGrp="1"/>
          </p:cNvSpPr>
          <p:nvPr>
            <p:ph type="title"/>
          </p:nvPr>
        </p:nvSpPr>
        <p:spPr/>
        <p:txBody>
          <a:bodyPr/>
          <a:lstStyle/>
          <a:p>
            <a:r>
              <a:rPr lang="en-SE" dirty="0"/>
              <a:t>Background</a:t>
            </a:r>
          </a:p>
        </p:txBody>
      </p:sp>
      <p:pic>
        <p:nvPicPr>
          <p:cNvPr id="6" name="Picture 5" descr="Timeline&#10;&#10;Description automatically generated">
            <a:extLst>
              <a:ext uri="{FF2B5EF4-FFF2-40B4-BE49-F238E27FC236}">
                <a16:creationId xmlns:a16="http://schemas.microsoft.com/office/drawing/2014/main" id="{0F19E45F-B430-5643-A8B4-EABD7362037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5920" y="1690688"/>
            <a:ext cx="11397599" cy="3125695"/>
          </a:xfrm>
          <a:prstGeom prst="rect">
            <a:avLst/>
          </a:prstGeom>
        </p:spPr>
      </p:pic>
      <p:sp>
        <p:nvSpPr>
          <p:cNvPr id="5" name="Footer Placeholder 4">
            <a:extLst>
              <a:ext uri="{FF2B5EF4-FFF2-40B4-BE49-F238E27FC236}">
                <a16:creationId xmlns:a16="http://schemas.microsoft.com/office/drawing/2014/main" id="{ED530E0E-FB4B-3640-893A-96A6B88DBFB7}"/>
              </a:ext>
            </a:extLst>
          </p:cNvPr>
          <p:cNvSpPr>
            <a:spLocks noGrp="1"/>
          </p:cNvSpPr>
          <p:nvPr>
            <p:ph type="ftr" sz="quarter" idx="11"/>
          </p:nvPr>
        </p:nvSpPr>
        <p:spPr/>
        <p:txBody>
          <a:bodyPr/>
          <a:lstStyle/>
          <a:p>
            <a:r>
              <a:rPr lang="sv-SE"/>
              <a:t>Environmental Footprint in Sweden  I  www.lifecyclecenter.se</a:t>
            </a:r>
          </a:p>
        </p:txBody>
      </p:sp>
      <p:sp>
        <p:nvSpPr>
          <p:cNvPr id="7" name="Slide Number Placeholder 6">
            <a:extLst>
              <a:ext uri="{FF2B5EF4-FFF2-40B4-BE49-F238E27FC236}">
                <a16:creationId xmlns:a16="http://schemas.microsoft.com/office/drawing/2014/main" id="{84560BE1-1D94-EF42-BF0D-2DD0E8796F80}"/>
              </a:ext>
            </a:extLst>
          </p:cNvPr>
          <p:cNvSpPr>
            <a:spLocks noGrp="1"/>
          </p:cNvSpPr>
          <p:nvPr>
            <p:ph type="sldNum" sz="quarter" idx="12"/>
          </p:nvPr>
        </p:nvSpPr>
        <p:spPr/>
        <p:txBody>
          <a:bodyPr/>
          <a:lstStyle/>
          <a:p>
            <a:fld id="{5C4B54F9-0DD5-4B6B-B6F5-D3A74ED86E25}" type="slidenum">
              <a:rPr lang="sv-SE" smtClean="0"/>
              <a:t>5</a:t>
            </a:fld>
            <a:endParaRPr lang="sv-SE"/>
          </a:p>
        </p:txBody>
      </p:sp>
    </p:spTree>
    <p:extLst>
      <p:ext uri="{BB962C8B-B14F-4D97-AF65-F5344CB8AC3E}">
        <p14:creationId xmlns:p14="http://schemas.microsoft.com/office/powerpoint/2010/main" val="4091316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F1989-B117-9B41-9A05-7018B4D881BB}"/>
              </a:ext>
            </a:extLst>
          </p:cNvPr>
          <p:cNvSpPr>
            <a:spLocks noGrp="1"/>
          </p:cNvSpPr>
          <p:nvPr>
            <p:ph type="title"/>
          </p:nvPr>
        </p:nvSpPr>
        <p:spPr/>
        <p:txBody>
          <a:bodyPr/>
          <a:lstStyle/>
          <a:p>
            <a:r>
              <a:rPr lang="sv-SE" dirty="0" err="1"/>
              <a:t>How</a:t>
            </a:r>
            <a:r>
              <a:rPr lang="sv-SE" dirty="0"/>
              <a:t> it </a:t>
            </a:r>
            <a:r>
              <a:rPr lang="sv-SE" dirty="0" err="1"/>
              <a:t>might</a:t>
            </a:r>
            <a:r>
              <a:rPr lang="sv-SE" dirty="0"/>
              <a:t> look</a:t>
            </a:r>
            <a:endParaRPr lang="en-SE" dirty="0"/>
          </a:p>
        </p:txBody>
      </p:sp>
      <p:pic>
        <p:nvPicPr>
          <p:cNvPr id="7" name="Picture 14" descr="infographic">
            <a:hlinkClick r:id="rId3"/>
            <a:extLst>
              <a:ext uri="{FF2B5EF4-FFF2-40B4-BE49-F238E27FC236}">
                <a16:creationId xmlns:a16="http://schemas.microsoft.com/office/drawing/2014/main" id="{518096A4-5240-49BD-85FE-8A5FBBFD846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058918" y="1599632"/>
            <a:ext cx="8151266" cy="46081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ruta 9">
            <a:extLst>
              <a:ext uri="{FF2B5EF4-FFF2-40B4-BE49-F238E27FC236}">
                <a16:creationId xmlns:a16="http://schemas.microsoft.com/office/drawing/2014/main" id="{932FF67F-7D3A-40FB-BF8F-328F070742F5}"/>
              </a:ext>
            </a:extLst>
          </p:cNvPr>
          <p:cNvSpPr txBox="1"/>
          <p:nvPr/>
        </p:nvSpPr>
        <p:spPr>
          <a:xfrm>
            <a:off x="474206" y="6116757"/>
            <a:ext cx="4960917" cy="307773"/>
          </a:xfrm>
          <a:prstGeom prst="rect">
            <a:avLst/>
          </a:prstGeom>
          <a:noFill/>
        </p:spPr>
        <p:txBody>
          <a:bodyPr wrap="square" lIns="121917" tIns="60958" rIns="121917" bIns="60958" rtlCol="0">
            <a:spAutoFit/>
          </a:bodyPr>
          <a:lstStyle/>
          <a:p>
            <a:r>
              <a:rPr lang="sv-SE" sz="1200" dirty="0"/>
              <a:t>Source: PEF end </a:t>
            </a:r>
            <a:r>
              <a:rPr lang="sv-SE" sz="1200" dirty="0" err="1"/>
              <a:t>conference</a:t>
            </a:r>
            <a:r>
              <a:rPr lang="sv-SE" sz="1200" dirty="0"/>
              <a:t> 23-25 april 2018</a:t>
            </a:r>
          </a:p>
        </p:txBody>
      </p:sp>
      <p:sp>
        <p:nvSpPr>
          <p:cNvPr id="3" name="Footer Placeholder 2">
            <a:extLst>
              <a:ext uri="{FF2B5EF4-FFF2-40B4-BE49-F238E27FC236}">
                <a16:creationId xmlns:a16="http://schemas.microsoft.com/office/drawing/2014/main" id="{B38FF687-5D57-FC41-92BF-198A77B39E6D}"/>
              </a:ext>
            </a:extLst>
          </p:cNvPr>
          <p:cNvSpPr>
            <a:spLocks noGrp="1"/>
          </p:cNvSpPr>
          <p:nvPr>
            <p:ph type="ftr" sz="quarter" idx="11"/>
          </p:nvPr>
        </p:nvSpPr>
        <p:spPr/>
        <p:txBody>
          <a:bodyPr/>
          <a:lstStyle/>
          <a:p>
            <a:r>
              <a:rPr lang="sv-SE"/>
              <a:t>Environmental Footprint in Sweden  I  www.lifecyclecenter.se</a:t>
            </a:r>
          </a:p>
        </p:txBody>
      </p:sp>
      <p:sp>
        <p:nvSpPr>
          <p:cNvPr id="4" name="Slide Number Placeholder 3">
            <a:extLst>
              <a:ext uri="{FF2B5EF4-FFF2-40B4-BE49-F238E27FC236}">
                <a16:creationId xmlns:a16="http://schemas.microsoft.com/office/drawing/2014/main" id="{989D43E5-F65B-A948-9D0E-F3B6B242D849}"/>
              </a:ext>
            </a:extLst>
          </p:cNvPr>
          <p:cNvSpPr>
            <a:spLocks noGrp="1"/>
          </p:cNvSpPr>
          <p:nvPr>
            <p:ph type="sldNum" sz="quarter" idx="12"/>
          </p:nvPr>
        </p:nvSpPr>
        <p:spPr/>
        <p:txBody>
          <a:bodyPr/>
          <a:lstStyle/>
          <a:p>
            <a:fld id="{5C4B54F9-0DD5-4B6B-B6F5-D3A74ED86E25}" type="slidenum">
              <a:rPr lang="sv-SE" smtClean="0"/>
              <a:t>6</a:t>
            </a:fld>
            <a:endParaRPr lang="sv-SE"/>
          </a:p>
        </p:txBody>
      </p:sp>
    </p:spTree>
    <p:extLst>
      <p:ext uri="{BB962C8B-B14F-4D97-AF65-F5344CB8AC3E}">
        <p14:creationId xmlns:p14="http://schemas.microsoft.com/office/powerpoint/2010/main" val="298014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0672C1-D9A1-485B-954E-F1DBBEE3E099}"/>
              </a:ext>
            </a:extLst>
          </p:cNvPr>
          <p:cNvSpPr>
            <a:spLocks noGrp="1"/>
          </p:cNvSpPr>
          <p:nvPr>
            <p:ph type="title"/>
          </p:nvPr>
        </p:nvSpPr>
        <p:spPr/>
        <p:txBody>
          <a:bodyPr>
            <a:normAutofit/>
          </a:bodyPr>
          <a:lstStyle/>
          <a:p>
            <a:r>
              <a:rPr lang="sv-SE" dirty="0" err="1"/>
              <a:t>What’s</a:t>
            </a:r>
            <a:r>
              <a:rPr lang="sv-SE" dirty="0"/>
              <a:t> in it for </a:t>
            </a:r>
            <a:r>
              <a:rPr lang="sv-SE" dirty="0" err="1"/>
              <a:t>me</a:t>
            </a:r>
            <a:r>
              <a:rPr lang="sv-SE" dirty="0"/>
              <a:t>?</a:t>
            </a:r>
          </a:p>
        </p:txBody>
      </p:sp>
      <p:pic>
        <p:nvPicPr>
          <p:cNvPr id="4" name="Picture 3" descr="A person writing on a piece of paper&#10;&#10;Description automatically generated with medium confidence">
            <a:extLst>
              <a:ext uri="{FF2B5EF4-FFF2-40B4-BE49-F238E27FC236}">
                <a16:creationId xmlns:a16="http://schemas.microsoft.com/office/drawing/2014/main" id="{562844D4-46F1-5640-9CC6-822EAF3109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4583" r="5514"/>
          <a:stretch/>
        </p:blipFill>
        <p:spPr>
          <a:xfrm>
            <a:off x="6096000" y="1894005"/>
            <a:ext cx="5677620" cy="3693319"/>
          </a:xfrm>
          <a:prstGeom prst="rect">
            <a:avLst/>
          </a:prstGeom>
        </p:spPr>
      </p:pic>
      <p:sp>
        <p:nvSpPr>
          <p:cNvPr id="5" name="TextBox 4">
            <a:extLst>
              <a:ext uri="{FF2B5EF4-FFF2-40B4-BE49-F238E27FC236}">
                <a16:creationId xmlns:a16="http://schemas.microsoft.com/office/drawing/2014/main" id="{5BFA827A-6088-3549-97A0-E878B97F6949}"/>
              </a:ext>
            </a:extLst>
          </p:cNvPr>
          <p:cNvSpPr txBox="1"/>
          <p:nvPr/>
        </p:nvSpPr>
        <p:spPr>
          <a:xfrm>
            <a:off x="838200" y="1894006"/>
            <a:ext cx="5079521" cy="3693319"/>
          </a:xfrm>
          <a:prstGeom prst="rect">
            <a:avLst/>
          </a:prstGeom>
          <a:noFill/>
        </p:spPr>
        <p:txBody>
          <a:bodyPr wrap="square" rtlCol="0">
            <a:spAutoFit/>
          </a:bodyPr>
          <a:lstStyle/>
          <a:p>
            <a:pPr marL="285750" indent="-285750">
              <a:buFont typeface="Arial" panose="020B0604020202020204" pitchFamily="34" charset="0"/>
              <a:buChar char="•"/>
            </a:pPr>
            <a:r>
              <a:rPr lang="en-US" dirty="0" err="1">
                <a:latin typeface="+mj-lt"/>
              </a:rPr>
              <a:t>Optimisation</a:t>
            </a:r>
            <a:r>
              <a:rPr lang="en-US" dirty="0">
                <a:latin typeface="+mj-lt"/>
              </a:rPr>
              <a:t> of process along the life cycle of a product</a:t>
            </a:r>
          </a:p>
          <a:p>
            <a:pPr marL="285750" indent="-285750">
              <a:buFont typeface="Arial" panose="020B0604020202020204" pitchFamily="34" charset="0"/>
              <a:buChar char="•"/>
            </a:pPr>
            <a:r>
              <a:rPr lang="en-US" dirty="0">
                <a:latin typeface="+mj-lt"/>
              </a:rPr>
              <a:t>Avoiding trade offs</a:t>
            </a:r>
          </a:p>
          <a:p>
            <a:pPr marL="285750" indent="-285750">
              <a:buFont typeface="Arial" panose="020B0604020202020204" pitchFamily="34" charset="0"/>
              <a:buChar char="•"/>
            </a:pPr>
            <a:r>
              <a:rPr lang="en-US" dirty="0">
                <a:latin typeface="+mj-lt"/>
              </a:rPr>
              <a:t>Identification of environmental hotspots </a:t>
            </a:r>
          </a:p>
          <a:p>
            <a:pPr marL="285750" indent="-285750">
              <a:buFont typeface="Arial" panose="020B0604020202020204" pitchFamily="34" charset="0"/>
              <a:buChar char="•"/>
            </a:pPr>
            <a:r>
              <a:rPr lang="en-US" dirty="0" err="1">
                <a:latin typeface="+mj-lt"/>
              </a:rPr>
              <a:t>Minimise</a:t>
            </a:r>
            <a:r>
              <a:rPr lang="en-US" dirty="0">
                <a:latin typeface="+mj-lt"/>
              </a:rPr>
              <a:t> environmental impacts along the life cycle </a:t>
            </a:r>
          </a:p>
          <a:p>
            <a:pPr marL="285750" indent="-285750">
              <a:buFont typeface="Arial" panose="020B0604020202020204" pitchFamily="34" charset="0"/>
              <a:buChar char="•"/>
            </a:pPr>
            <a:r>
              <a:rPr lang="en-US" dirty="0">
                <a:latin typeface="+mj-lt"/>
              </a:rPr>
              <a:t>Environmental performance improvement and tracking </a:t>
            </a:r>
          </a:p>
          <a:p>
            <a:pPr marL="285750" indent="-285750">
              <a:buFont typeface="Arial" panose="020B0604020202020204" pitchFamily="34" charset="0"/>
              <a:buChar char="•"/>
            </a:pPr>
            <a:r>
              <a:rPr lang="en-US" dirty="0">
                <a:latin typeface="+mj-lt"/>
              </a:rPr>
              <a:t>Responding to increasing external pressure</a:t>
            </a:r>
          </a:p>
          <a:p>
            <a:pPr marL="285750" indent="-285750">
              <a:buFont typeface="Arial" panose="020B0604020202020204" pitchFamily="34" charset="0"/>
              <a:buChar char="•"/>
            </a:pPr>
            <a:r>
              <a:rPr lang="en-US" dirty="0">
                <a:latin typeface="+mj-lt"/>
              </a:rPr>
              <a:t>Co-operation along supply chains</a:t>
            </a:r>
          </a:p>
          <a:p>
            <a:pPr marL="285750" indent="-285750">
              <a:buFont typeface="Arial" panose="020B0604020202020204" pitchFamily="34" charset="0"/>
              <a:buChar char="•"/>
            </a:pPr>
            <a:r>
              <a:rPr lang="en-US" dirty="0">
                <a:latin typeface="+mj-lt"/>
              </a:rPr>
              <a:t>Marketing </a:t>
            </a:r>
          </a:p>
          <a:p>
            <a:pPr marL="285750" indent="-285750">
              <a:buFont typeface="Arial" panose="020B0604020202020204" pitchFamily="34" charset="0"/>
              <a:buChar char="•"/>
            </a:pPr>
            <a:r>
              <a:rPr lang="en-US" dirty="0">
                <a:latin typeface="+mj-lt"/>
              </a:rPr>
              <a:t>Participating in 3</a:t>
            </a:r>
            <a:r>
              <a:rPr lang="en-US" baseline="30000" dirty="0">
                <a:latin typeface="+mj-lt"/>
              </a:rPr>
              <a:t>rd </a:t>
            </a:r>
            <a:r>
              <a:rPr lang="en-US" dirty="0">
                <a:latin typeface="+mj-lt"/>
              </a:rPr>
              <a:t>party schemes related to environmental claims </a:t>
            </a:r>
          </a:p>
        </p:txBody>
      </p:sp>
      <p:sp>
        <p:nvSpPr>
          <p:cNvPr id="3" name="Footer Placeholder 2">
            <a:extLst>
              <a:ext uri="{FF2B5EF4-FFF2-40B4-BE49-F238E27FC236}">
                <a16:creationId xmlns:a16="http://schemas.microsoft.com/office/drawing/2014/main" id="{A136B5C6-DF4A-EF4F-8BB1-DF1D0A380AD6}"/>
              </a:ext>
            </a:extLst>
          </p:cNvPr>
          <p:cNvSpPr>
            <a:spLocks noGrp="1"/>
          </p:cNvSpPr>
          <p:nvPr>
            <p:ph type="ftr" sz="quarter" idx="11"/>
          </p:nvPr>
        </p:nvSpPr>
        <p:spPr/>
        <p:txBody>
          <a:bodyPr/>
          <a:lstStyle/>
          <a:p>
            <a:r>
              <a:rPr lang="sv-SE"/>
              <a:t>Environmental Footprint in Sweden  I  www.lifecyclecenter.se</a:t>
            </a:r>
          </a:p>
        </p:txBody>
      </p:sp>
      <p:sp>
        <p:nvSpPr>
          <p:cNvPr id="6" name="Slide Number Placeholder 5">
            <a:extLst>
              <a:ext uri="{FF2B5EF4-FFF2-40B4-BE49-F238E27FC236}">
                <a16:creationId xmlns:a16="http://schemas.microsoft.com/office/drawing/2014/main" id="{99042069-38B1-004B-91F0-BF6669AFB08E}"/>
              </a:ext>
            </a:extLst>
          </p:cNvPr>
          <p:cNvSpPr>
            <a:spLocks noGrp="1"/>
          </p:cNvSpPr>
          <p:nvPr>
            <p:ph type="sldNum" sz="quarter" idx="12"/>
          </p:nvPr>
        </p:nvSpPr>
        <p:spPr/>
        <p:txBody>
          <a:bodyPr/>
          <a:lstStyle/>
          <a:p>
            <a:fld id="{5C4B54F9-0DD5-4B6B-B6F5-D3A74ED86E25}" type="slidenum">
              <a:rPr lang="sv-SE" smtClean="0"/>
              <a:t>7</a:t>
            </a:fld>
            <a:endParaRPr lang="sv-SE"/>
          </a:p>
        </p:txBody>
      </p:sp>
    </p:spTree>
    <p:extLst>
      <p:ext uri="{BB962C8B-B14F-4D97-AF65-F5344CB8AC3E}">
        <p14:creationId xmlns:p14="http://schemas.microsoft.com/office/powerpoint/2010/main" val="789567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DD22-BB8D-FD40-B554-20C98A16643C}"/>
              </a:ext>
            </a:extLst>
          </p:cNvPr>
          <p:cNvSpPr>
            <a:spLocks noGrp="1"/>
          </p:cNvSpPr>
          <p:nvPr>
            <p:ph type="title"/>
          </p:nvPr>
        </p:nvSpPr>
        <p:spPr/>
        <p:txBody>
          <a:bodyPr/>
          <a:lstStyle/>
          <a:p>
            <a:r>
              <a:rPr lang="en-SE" dirty="0"/>
              <a:t>What is Environmental Footprint</a:t>
            </a:r>
          </a:p>
        </p:txBody>
      </p:sp>
      <p:sp>
        <p:nvSpPr>
          <p:cNvPr id="9" name="Platshållare för innehåll 8">
            <a:extLst>
              <a:ext uri="{FF2B5EF4-FFF2-40B4-BE49-F238E27FC236}">
                <a16:creationId xmlns:a16="http://schemas.microsoft.com/office/drawing/2014/main" id="{121B917F-6462-4F4D-931E-38EBF757D6ED}"/>
              </a:ext>
            </a:extLst>
          </p:cNvPr>
          <p:cNvSpPr>
            <a:spLocks noGrp="1"/>
          </p:cNvSpPr>
          <p:nvPr>
            <p:ph idx="4294967295"/>
          </p:nvPr>
        </p:nvSpPr>
        <p:spPr>
          <a:xfrm>
            <a:off x="838201" y="1703482"/>
            <a:ext cx="5411238" cy="4351338"/>
          </a:xfrm>
        </p:spPr>
        <p:txBody>
          <a:bodyPr>
            <a:normAutofit fontScale="92500" lnSpcReduction="10000"/>
          </a:bodyPr>
          <a:lstStyle/>
          <a:p>
            <a:r>
              <a:rPr lang="sv-SE" dirty="0"/>
              <a:t>Product </a:t>
            </a:r>
            <a:r>
              <a:rPr lang="sv-SE" dirty="0" err="1"/>
              <a:t>Environmental</a:t>
            </a:r>
            <a:r>
              <a:rPr lang="sv-SE" dirty="0"/>
              <a:t> </a:t>
            </a:r>
            <a:r>
              <a:rPr lang="sv-SE" dirty="0" err="1"/>
              <a:t>Footprint</a:t>
            </a:r>
            <a:r>
              <a:rPr lang="sv-SE" dirty="0"/>
              <a:t> (PEF)</a:t>
            </a:r>
          </a:p>
          <a:p>
            <a:endParaRPr lang="sv-SE" dirty="0"/>
          </a:p>
          <a:p>
            <a:r>
              <a:rPr lang="sv-SE" dirty="0"/>
              <a:t>Organisation </a:t>
            </a:r>
            <a:r>
              <a:rPr lang="sv-SE" dirty="0" err="1"/>
              <a:t>Environmental</a:t>
            </a:r>
            <a:r>
              <a:rPr lang="sv-SE" dirty="0"/>
              <a:t> </a:t>
            </a:r>
            <a:r>
              <a:rPr lang="sv-SE" dirty="0" err="1"/>
              <a:t>Footprint</a:t>
            </a:r>
            <a:r>
              <a:rPr lang="sv-SE" dirty="0"/>
              <a:t> (OEF)</a:t>
            </a:r>
          </a:p>
          <a:p>
            <a:endParaRPr lang="sv-SE" dirty="0"/>
          </a:p>
          <a:p>
            <a:r>
              <a:rPr lang="en-US" dirty="0"/>
              <a:t>Methods for measuring and communicating the life cycle environmental performance of products and </a:t>
            </a:r>
            <a:r>
              <a:rPr lang="en-US" dirty="0" err="1"/>
              <a:t>organisations</a:t>
            </a:r>
            <a:r>
              <a:rPr lang="en-US" dirty="0"/>
              <a:t> of the European Commission.</a:t>
            </a:r>
          </a:p>
        </p:txBody>
      </p:sp>
      <p:pic>
        <p:nvPicPr>
          <p:cNvPr id="7" name="Picture 6">
            <a:extLst>
              <a:ext uri="{FF2B5EF4-FFF2-40B4-BE49-F238E27FC236}">
                <a16:creationId xmlns:a16="http://schemas.microsoft.com/office/drawing/2014/main" id="{91A201FB-CC7B-EF49-9874-D8D2B3CC8E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90781" y="1703482"/>
            <a:ext cx="5411237" cy="3823855"/>
          </a:xfrm>
          <a:prstGeom prst="rect">
            <a:avLst/>
          </a:prstGeom>
        </p:spPr>
      </p:pic>
      <p:sp>
        <p:nvSpPr>
          <p:cNvPr id="3" name="Footer Placeholder 2">
            <a:extLst>
              <a:ext uri="{FF2B5EF4-FFF2-40B4-BE49-F238E27FC236}">
                <a16:creationId xmlns:a16="http://schemas.microsoft.com/office/drawing/2014/main" id="{9A9E6772-189A-D145-BA2C-C55C6D489D75}"/>
              </a:ext>
            </a:extLst>
          </p:cNvPr>
          <p:cNvSpPr>
            <a:spLocks noGrp="1"/>
          </p:cNvSpPr>
          <p:nvPr>
            <p:ph type="ftr" sz="quarter" idx="11"/>
          </p:nvPr>
        </p:nvSpPr>
        <p:spPr/>
        <p:txBody>
          <a:bodyPr/>
          <a:lstStyle/>
          <a:p>
            <a:r>
              <a:rPr lang="sv-SE"/>
              <a:t>Environmental Footprint in Sweden  I  www.lifecyclecenter.se</a:t>
            </a:r>
          </a:p>
        </p:txBody>
      </p:sp>
      <p:sp>
        <p:nvSpPr>
          <p:cNvPr id="5" name="Slide Number Placeholder 4">
            <a:extLst>
              <a:ext uri="{FF2B5EF4-FFF2-40B4-BE49-F238E27FC236}">
                <a16:creationId xmlns:a16="http://schemas.microsoft.com/office/drawing/2014/main" id="{54D69B50-3C6C-A14B-8472-36C0CB9C0291}"/>
              </a:ext>
            </a:extLst>
          </p:cNvPr>
          <p:cNvSpPr>
            <a:spLocks noGrp="1"/>
          </p:cNvSpPr>
          <p:nvPr>
            <p:ph type="sldNum" sz="quarter" idx="12"/>
          </p:nvPr>
        </p:nvSpPr>
        <p:spPr/>
        <p:txBody>
          <a:bodyPr/>
          <a:lstStyle/>
          <a:p>
            <a:fld id="{5C4B54F9-0DD5-4B6B-B6F5-D3A74ED86E25}" type="slidenum">
              <a:rPr lang="sv-SE" smtClean="0"/>
              <a:t>8</a:t>
            </a:fld>
            <a:endParaRPr lang="sv-SE"/>
          </a:p>
        </p:txBody>
      </p:sp>
    </p:spTree>
    <p:extLst>
      <p:ext uri="{BB962C8B-B14F-4D97-AF65-F5344CB8AC3E}">
        <p14:creationId xmlns:p14="http://schemas.microsoft.com/office/powerpoint/2010/main" val="14277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DD22-BB8D-FD40-B554-20C98A16643C}"/>
              </a:ext>
            </a:extLst>
          </p:cNvPr>
          <p:cNvSpPr>
            <a:spLocks noGrp="1"/>
          </p:cNvSpPr>
          <p:nvPr>
            <p:ph type="title"/>
          </p:nvPr>
        </p:nvSpPr>
        <p:spPr/>
        <p:txBody>
          <a:bodyPr/>
          <a:lstStyle/>
          <a:p>
            <a:r>
              <a:rPr lang="en-SE" dirty="0"/>
              <a:t>Life Cycle Assessment (LCA)</a:t>
            </a:r>
          </a:p>
        </p:txBody>
      </p:sp>
      <p:pic>
        <p:nvPicPr>
          <p:cNvPr id="7" name="Picture 6">
            <a:extLst>
              <a:ext uri="{FF2B5EF4-FFF2-40B4-BE49-F238E27FC236}">
                <a16:creationId xmlns:a16="http://schemas.microsoft.com/office/drawing/2014/main" id="{91A201FB-CC7B-EF49-9874-D8D2B3CC8E3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44436" y="1397564"/>
            <a:ext cx="7534007" cy="5323912"/>
          </a:xfrm>
          <a:prstGeom prst="rect">
            <a:avLst/>
          </a:prstGeom>
        </p:spPr>
      </p:pic>
      <p:sp>
        <p:nvSpPr>
          <p:cNvPr id="3" name="Footer Placeholder 2">
            <a:extLst>
              <a:ext uri="{FF2B5EF4-FFF2-40B4-BE49-F238E27FC236}">
                <a16:creationId xmlns:a16="http://schemas.microsoft.com/office/drawing/2014/main" id="{B32C891D-225A-444F-9025-77888DD08B73}"/>
              </a:ext>
            </a:extLst>
          </p:cNvPr>
          <p:cNvSpPr>
            <a:spLocks noGrp="1"/>
          </p:cNvSpPr>
          <p:nvPr>
            <p:ph type="ftr" sz="quarter" idx="11"/>
          </p:nvPr>
        </p:nvSpPr>
        <p:spPr/>
        <p:txBody>
          <a:bodyPr/>
          <a:lstStyle/>
          <a:p>
            <a:r>
              <a:rPr lang="sv-SE"/>
              <a:t>Environmental Footprint in Sweden  I  www.lifecyclecenter.se</a:t>
            </a:r>
          </a:p>
        </p:txBody>
      </p:sp>
      <p:sp>
        <p:nvSpPr>
          <p:cNvPr id="5" name="Slide Number Placeholder 4">
            <a:extLst>
              <a:ext uri="{FF2B5EF4-FFF2-40B4-BE49-F238E27FC236}">
                <a16:creationId xmlns:a16="http://schemas.microsoft.com/office/drawing/2014/main" id="{5AAFB3DC-17FD-2648-B8C6-A6E76569D11C}"/>
              </a:ext>
            </a:extLst>
          </p:cNvPr>
          <p:cNvSpPr>
            <a:spLocks noGrp="1"/>
          </p:cNvSpPr>
          <p:nvPr>
            <p:ph type="sldNum" sz="quarter" idx="12"/>
          </p:nvPr>
        </p:nvSpPr>
        <p:spPr/>
        <p:txBody>
          <a:bodyPr/>
          <a:lstStyle/>
          <a:p>
            <a:fld id="{5C4B54F9-0DD5-4B6B-B6F5-D3A74ED86E25}" type="slidenum">
              <a:rPr lang="sv-SE" smtClean="0"/>
              <a:t>9</a:t>
            </a:fld>
            <a:endParaRPr lang="sv-SE"/>
          </a:p>
        </p:txBody>
      </p:sp>
    </p:spTree>
    <p:extLst>
      <p:ext uri="{BB962C8B-B14F-4D97-AF65-F5344CB8AC3E}">
        <p14:creationId xmlns:p14="http://schemas.microsoft.com/office/powerpoint/2010/main" val="1771834042"/>
      </p:ext>
    </p:extLst>
  </p:cSld>
  <p:clrMapOvr>
    <a:masterClrMapping/>
  </p:clrMapOvr>
</p:sld>
</file>

<file path=ppt/theme/theme1.xml><?xml version="1.0" encoding="utf-8"?>
<a:theme xmlns:a="http://schemas.openxmlformats.org/drawingml/2006/main" name="SLC theme 2018_for pres-4">
  <a:themeElements>
    <a:clrScheme name="Custom 3">
      <a:dk1>
        <a:srgbClr val="333333"/>
      </a:dk1>
      <a:lt1>
        <a:srgbClr val="FFFFFF"/>
      </a:lt1>
      <a:dk2>
        <a:srgbClr val="003050"/>
      </a:dk2>
      <a:lt2>
        <a:srgbClr val="FECC30"/>
      </a:lt2>
      <a:accent1>
        <a:srgbClr val="DD2E68"/>
      </a:accent1>
      <a:accent2>
        <a:srgbClr val="0F8375"/>
      </a:accent2>
      <a:accent3>
        <a:srgbClr val="027EA9"/>
      </a:accent3>
      <a:accent4>
        <a:srgbClr val="FECC30"/>
      </a:accent4>
      <a:accent5>
        <a:srgbClr val="CECECE"/>
      </a:accent5>
      <a:accent6>
        <a:srgbClr val="DE2B68"/>
      </a:accent6>
      <a:hlink>
        <a:srgbClr val="003050"/>
      </a:hlink>
      <a:folHlink>
        <a:srgbClr val="C1232C"/>
      </a:folHlink>
    </a:clrScheme>
    <a:fontScheme name="SLC 2018">
      <a:majorFont>
        <a:latin typeface="Oxygen"/>
        <a:ea typeface=""/>
        <a:cs typeface=""/>
      </a:majorFont>
      <a:minorFont>
        <a:latin typeface="Lor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C theme 2018_for pres-4" id="{C8A8B42A-F560-44F1-8401-BB4BE3C4D4A0}" vid="{AB52EF01-2F22-414D-847D-E0327129DC34}"/>
    </a:ext>
  </a:extLst>
</a:theme>
</file>

<file path=ppt/theme/theme2.xml><?xml version="1.0" encoding="utf-8"?>
<a:theme xmlns:a="http://schemas.openxmlformats.org/drawingml/2006/main" name="SLC theme 2018_for pres-5">
  <a:themeElements>
    <a:clrScheme name="Custom 5">
      <a:dk1>
        <a:srgbClr val="333333"/>
      </a:dk1>
      <a:lt1>
        <a:srgbClr val="FFFFFF"/>
      </a:lt1>
      <a:dk2>
        <a:srgbClr val="003050"/>
      </a:dk2>
      <a:lt2>
        <a:srgbClr val="FECC30"/>
      </a:lt2>
      <a:accent1>
        <a:srgbClr val="DD2E68"/>
      </a:accent1>
      <a:accent2>
        <a:srgbClr val="0F8375"/>
      </a:accent2>
      <a:accent3>
        <a:srgbClr val="027EA9"/>
      </a:accent3>
      <a:accent4>
        <a:srgbClr val="FECC30"/>
      </a:accent4>
      <a:accent5>
        <a:srgbClr val="CECECE"/>
      </a:accent5>
      <a:accent6>
        <a:srgbClr val="DE2B68"/>
      </a:accent6>
      <a:hlink>
        <a:srgbClr val="027EA9"/>
      </a:hlink>
      <a:folHlink>
        <a:srgbClr val="C1232C"/>
      </a:folHlink>
    </a:clrScheme>
    <a:fontScheme name="SLC 2018">
      <a:majorFont>
        <a:latin typeface="Oxygen"/>
        <a:ea typeface=""/>
        <a:cs typeface=""/>
      </a:majorFont>
      <a:minorFont>
        <a:latin typeface="Lor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C theme 2018_for pres-5" id="{FC4F9B0C-3ED7-4B68-BA46-4F916EC34CE3}" vid="{06A3A1C5-ED5D-41E9-AA0A-B26D2AFBD69A}"/>
    </a:ext>
  </a:extLst>
</a:theme>
</file>

<file path=ppt/theme/theme3.xml><?xml version="1.0" encoding="utf-8"?>
<a:theme xmlns:a="http://schemas.openxmlformats.org/drawingml/2006/main" name="Office-thema">
  <a:themeElements>
    <a:clrScheme name="ecomatters">
      <a:dk1>
        <a:srgbClr val="000000"/>
      </a:dk1>
      <a:lt1>
        <a:srgbClr val="FFFFFF"/>
      </a:lt1>
      <a:dk2>
        <a:srgbClr val="427E98"/>
      </a:dk2>
      <a:lt2>
        <a:srgbClr val="FFFFFF"/>
      </a:lt2>
      <a:accent1>
        <a:srgbClr val="67A3BD"/>
      </a:accent1>
      <a:accent2>
        <a:srgbClr val="C74D1F"/>
      </a:accent2>
      <a:accent3>
        <a:srgbClr val="90C13E"/>
      </a:accent3>
      <a:accent4>
        <a:srgbClr val="2C5465"/>
      </a:accent4>
      <a:accent5>
        <a:srgbClr val="63260F"/>
      </a:accent5>
      <a:accent6>
        <a:srgbClr val="48601E"/>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C theme 2018_for pres-5">
  <a:themeElements>
    <a:clrScheme name="Custom 5">
      <a:dk1>
        <a:srgbClr val="333333"/>
      </a:dk1>
      <a:lt1>
        <a:srgbClr val="FFFFFF"/>
      </a:lt1>
      <a:dk2>
        <a:srgbClr val="003050"/>
      </a:dk2>
      <a:lt2>
        <a:srgbClr val="FECC30"/>
      </a:lt2>
      <a:accent1>
        <a:srgbClr val="DD2E68"/>
      </a:accent1>
      <a:accent2>
        <a:srgbClr val="0F8375"/>
      </a:accent2>
      <a:accent3>
        <a:srgbClr val="027EA9"/>
      </a:accent3>
      <a:accent4>
        <a:srgbClr val="FECC30"/>
      </a:accent4>
      <a:accent5>
        <a:srgbClr val="CECECE"/>
      </a:accent5>
      <a:accent6>
        <a:srgbClr val="DE2B68"/>
      </a:accent6>
      <a:hlink>
        <a:srgbClr val="027EA9"/>
      </a:hlink>
      <a:folHlink>
        <a:srgbClr val="C1232C"/>
      </a:folHlink>
    </a:clrScheme>
    <a:fontScheme name="SLC 2018">
      <a:majorFont>
        <a:latin typeface="Oxygen"/>
        <a:ea typeface=""/>
        <a:cs typeface=""/>
      </a:majorFont>
      <a:minorFont>
        <a:latin typeface="Lor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C theme 2018_for pres-5" id="{FC4F9B0C-3ED7-4B68-BA46-4F916EC34CE3}" vid="{06A3A1C5-ED5D-41E9-AA0A-B26D2AFBD69A}"/>
    </a:ext>
  </a:extLst>
</a:theme>
</file>

<file path=ppt/theme/theme5.xml><?xml version="1.0" encoding="utf-8"?>
<a:theme xmlns:a="http://schemas.openxmlformats.org/drawingml/2006/main" name="Anpassad formgivning">
  <a:themeElements>
    <a:clrScheme name="Volvo">
      <a:dk1>
        <a:sysClr val="windowText" lastClr="000000"/>
      </a:dk1>
      <a:lt1>
        <a:sysClr val="window" lastClr="FFFFFF"/>
      </a:lt1>
      <a:dk2>
        <a:srgbClr val="1D3342"/>
      </a:dk2>
      <a:lt2>
        <a:srgbClr val="C3D5E5"/>
      </a:lt2>
      <a:accent1>
        <a:srgbClr val="4E5054"/>
      </a:accent1>
      <a:accent2>
        <a:srgbClr val="99999B"/>
      </a:accent2>
      <a:accent3>
        <a:srgbClr val="495662"/>
      </a:accent3>
      <a:accent4>
        <a:srgbClr val="5B7F95"/>
      </a:accent4>
      <a:accent5>
        <a:srgbClr val="4BACC6"/>
      </a:accent5>
      <a:accent6>
        <a:srgbClr val="D4D1C3"/>
      </a:accent6>
      <a:hlink>
        <a:srgbClr val="000000"/>
      </a:hlink>
      <a:folHlink>
        <a:srgbClr val="000000"/>
      </a:folHlink>
    </a:clrScheme>
    <a:fontScheme name="Volvo">
      <a:majorFont>
        <a:latin typeface="Volvo Broad Pro"/>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olvo_Car_Corporation_2014_16x9 - Transparent - ActiveX.potx" id="{0D7E8684-0E8D-463E-AA3C-F0DEDC72E43F}" vid="{EDD8E80C-FB1F-4DFE-991E-39C55177F2DC}"/>
    </a:ext>
  </a:extLst>
</a:theme>
</file>

<file path=ppt/theme/theme6.xml><?xml version="1.0" encoding="utf-8"?>
<a:theme xmlns:a="http://schemas.openxmlformats.org/drawingml/2006/main" name="SLC theme 2018_for pres-6">
  <a:themeElements>
    <a:clrScheme name="Custom 6">
      <a:dk1>
        <a:srgbClr val="333333"/>
      </a:dk1>
      <a:lt1>
        <a:srgbClr val="FFFFFF"/>
      </a:lt1>
      <a:dk2>
        <a:srgbClr val="003050"/>
      </a:dk2>
      <a:lt2>
        <a:srgbClr val="FECC30"/>
      </a:lt2>
      <a:accent1>
        <a:srgbClr val="DD2E68"/>
      </a:accent1>
      <a:accent2>
        <a:srgbClr val="0F8375"/>
      </a:accent2>
      <a:accent3>
        <a:srgbClr val="027EA9"/>
      </a:accent3>
      <a:accent4>
        <a:srgbClr val="FECC30"/>
      </a:accent4>
      <a:accent5>
        <a:srgbClr val="CECECE"/>
      </a:accent5>
      <a:accent6>
        <a:srgbClr val="DE2B68"/>
      </a:accent6>
      <a:hlink>
        <a:srgbClr val="027EA9"/>
      </a:hlink>
      <a:folHlink>
        <a:srgbClr val="C1232C"/>
      </a:folHlink>
    </a:clrScheme>
    <a:fontScheme name="SLC 2018">
      <a:majorFont>
        <a:latin typeface="Oxygen"/>
        <a:ea typeface=""/>
        <a:cs typeface=""/>
      </a:majorFont>
      <a:minorFont>
        <a:latin typeface="Lor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C theme 2018_for pres-6" id="{D7C3073B-30D7-4738-B312-5BCE9B185C1C}" vid="{DBA80D3F-E515-4EDB-A2F0-95DA99CC7764}"/>
    </a:ext>
  </a:extLst>
</a:theme>
</file>

<file path=ppt/theme/theme7.xml><?xml version="1.0" encoding="utf-8"?>
<a:theme xmlns:a="http://schemas.openxmlformats.org/drawingml/2006/main" name="2_SLC theme 2018_for pres-5">
  <a:themeElements>
    <a:clrScheme name="Custom 5">
      <a:dk1>
        <a:srgbClr val="333333"/>
      </a:dk1>
      <a:lt1>
        <a:srgbClr val="FFFFFF"/>
      </a:lt1>
      <a:dk2>
        <a:srgbClr val="003050"/>
      </a:dk2>
      <a:lt2>
        <a:srgbClr val="FECC30"/>
      </a:lt2>
      <a:accent1>
        <a:srgbClr val="DD2E68"/>
      </a:accent1>
      <a:accent2>
        <a:srgbClr val="0F8375"/>
      </a:accent2>
      <a:accent3>
        <a:srgbClr val="027EA9"/>
      </a:accent3>
      <a:accent4>
        <a:srgbClr val="FECC30"/>
      </a:accent4>
      <a:accent5>
        <a:srgbClr val="CECECE"/>
      </a:accent5>
      <a:accent6>
        <a:srgbClr val="DE2B68"/>
      </a:accent6>
      <a:hlink>
        <a:srgbClr val="027EA9"/>
      </a:hlink>
      <a:folHlink>
        <a:srgbClr val="C1232C"/>
      </a:folHlink>
    </a:clrScheme>
    <a:fontScheme name="SLC 2018">
      <a:majorFont>
        <a:latin typeface="Oxygen"/>
        <a:ea typeface=""/>
        <a:cs typeface=""/>
      </a:majorFont>
      <a:minorFont>
        <a:latin typeface="Lor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C theme 2018_for pres-5" id="{FC4F9B0C-3ED7-4B68-BA46-4F916EC34CE3}" vid="{06A3A1C5-ED5D-41E9-AA0A-B26D2AFBD69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41977</TotalTime>
  <Words>4135</Words>
  <Application>Microsoft Macintosh PowerPoint</Application>
  <PresentationFormat>Widescreen</PresentationFormat>
  <Paragraphs>476</Paragraphs>
  <Slides>22</Slides>
  <Notes>22</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22</vt:i4>
      </vt:variant>
    </vt:vector>
  </HeadingPairs>
  <TitlesOfParts>
    <vt:vector size="37" baseType="lpstr">
      <vt:lpstr>Arial</vt:lpstr>
      <vt:lpstr>Arial Narrow</vt:lpstr>
      <vt:lpstr>Calibri</vt:lpstr>
      <vt:lpstr>Lora</vt:lpstr>
      <vt:lpstr>Oxygen</vt:lpstr>
      <vt:lpstr>Trade Gothic LT Std</vt:lpstr>
      <vt:lpstr>Volvo Broad Pro</vt:lpstr>
      <vt:lpstr>Wingdings</vt:lpstr>
      <vt:lpstr>SLC theme 2018_for pres-4</vt:lpstr>
      <vt:lpstr>SLC theme 2018_for pres-5</vt:lpstr>
      <vt:lpstr>Office-thema</vt:lpstr>
      <vt:lpstr>1_SLC theme 2018_for pres-5</vt:lpstr>
      <vt:lpstr>Anpassad formgivning</vt:lpstr>
      <vt:lpstr>SLC theme 2018_for pres-6</vt:lpstr>
      <vt:lpstr>2_SLC theme 2018_for pres-5</vt:lpstr>
      <vt:lpstr>Environmental Footprint    </vt:lpstr>
      <vt:lpstr>Content</vt:lpstr>
      <vt:lpstr>Introduction</vt:lpstr>
      <vt:lpstr>PowerPoint Presentation</vt:lpstr>
      <vt:lpstr>Background</vt:lpstr>
      <vt:lpstr>How it might look</vt:lpstr>
      <vt:lpstr>What’s in it for me?</vt:lpstr>
      <vt:lpstr>What is Environmental Footprint</vt:lpstr>
      <vt:lpstr>Life Cycle Assessment (LCA)</vt:lpstr>
      <vt:lpstr>PEF &amp; OEF</vt:lpstr>
      <vt:lpstr>Category Rules &amp; Sector Rules</vt:lpstr>
      <vt:lpstr>Rules include </vt:lpstr>
      <vt:lpstr>PEFCRs &amp; OEFSRs</vt:lpstr>
      <vt:lpstr>Standards for EPD &amp; PEF</vt:lpstr>
      <vt:lpstr>PEF vs EPD</vt:lpstr>
      <vt:lpstr>PEF &amp; EPD</vt:lpstr>
      <vt:lpstr>Product Environmental Footprint in policy</vt:lpstr>
      <vt:lpstr>Possible uses of the methods in policy</vt:lpstr>
      <vt:lpstr>PEF in Sweden</vt:lpstr>
      <vt:lpstr>What has Environmental Footprint resulted in?</vt:lpstr>
      <vt:lpstr>More information</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Footprint in Sweden  – increased competence and communication</dc:title>
  <dc:creator>Sara Palander</dc:creator>
  <cp:lastModifiedBy>Sara Palander</cp:lastModifiedBy>
  <cp:revision>294</cp:revision>
  <dcterms:created xsi:type="dcterms:W3CDTF">2021-01-25T11:03:53Z</dcterms:created>
  <dcterms:modified xsi:type="dcterms:W3CDTF">2022-02-14T10:46:57Z</dcterms:modified>
</cp:coreProperties>
</file>